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bookmarkIdSeed="2">
  <p:sldMasterIdLst>
    <p:sldMasterId id="2147483648" r:id="rId1"/>
  </p:sldMasterIdLst>
  <p:notesMasterIdLst>
    <p:notesMasterId r:id="rId46"/>
  </p:notesMasterIdLst>
  <p:sldIdLst>
    <p:sldId id="256" r:id="rId2"/>
    <p:sldId id="1152" r:id="rId3"/>
    <p:sldId id="1155"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1157" r:id="rId35"/>
    <p:sldId id="290" r:id="rId36"/>
    <p:sldId id="1154" r:id="rId37"/>
    <p:sldId id="1158" r:id="rId38"/>
    <p:sldId id="291" r:id="rId39"/>
    <p:sldId id="1159" r:id="rId40"/>
    <p:sldId id="292" r:id="rId41"/>
    <p:sldId id="293" r:id="rId42"/>
    <p:sldId id="294" r:id="rId43"/>
    <p:sldId id="1156" r:id="rId44"/>
    <p:sldId id="1160" r:id="rId45"/>
  </p:sldIdLst>
  <p:sldSz cx="12192000" cy="6858000"/>
  <p:notesSz cx="6858000" cy="9144000"/>
  <p:embeddedFontLst>
    <p:embeddedFont>
      <p:font typeface="Malgun Gothic" panose="020B0503020000020004" pitchFamily="50" charset="-127"/>
      <p:regular r:id="rId47"/>
      <p:bold r:id="rId48"/>
    </p:embeddedFont>
    <p:embeddedFont>
      <p:font typeface="Calibri" panose="020F0502020204030204" pitchFamily="34" charset="0"/>
      <p:regular r:id="rId49"/>
      <p:bold r:id="rId50"/>
      <p:italic r:id="rId51"/>
      <p:boldItalic r:id="rId52"/>
    </p:embeddedFont>
    <p:embeddedFont>
      <p:font typeface="Open Sans" panose="020B0600000101010101" charset="0"/>
      <p:regular r:id="rId53"/>
      <p:bold r:id="rId54"/>
      <p:italic r:id="rId55"/>
      <p:boldItalic r:id="rId56"/>
    </p:embeddedFont>
    <p:embeddedFont>
      <p:font typeface="Tahoma" panose="020B060403050404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kPckaYo8iBAOsV/uHVjgNWcyVF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6EF053-A30B-5347-2871-AF68388D52E6}" name="h m" initials="hm" userId="627fa2100c6e2b6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95118D-B896-406E-A1ED-0820B9B2B51B}">
  <a:tblStyle styleId="{B595118D-B896-406E-A1ED-0820B9B2B51B}"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1D99ACA-6826-433F-AE2C-F5338EF5BA77}"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7F4D430-5782-467D-B625-2E209A600D55}" styleName="Table_2">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04D23F2-0439-4E81-90CD-B3B227FEAF3A}" styleName="Table_3">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6E6E6"/>
          </a:solidFill>
        </a:fill>
      </a:tcStyle>
    </a:band1H>
    <a:band2H>
      <a:tcTxStyle b="off" i="off"/>
      <a:tcStyle>
        <a:tcBdr/>
      </a:tcStyle>
    </a:band2H>
    <a:band1V>
      <a:tcTxStyle b="off" i="off"/>
      <a:tcStyle>
        <a:tcBdr/>
        <a:fill>
          <a:solidFill>
            <a:srgbClr val="E6E6E6"/>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9" d="100"/>
          <a:sy n="109" d="100"/>
        </p:scale>
        <p:origin x="100" y="176"/>
      </p:cViewPr>
      <p:guideLst/>
    </p:cSldViewPr>
  </p:slideViewPr>
  <p:notesTextViewPr>
    <p:cViewPr>
      <p:scale>
        <a:sx n="1" d="1"/>
        <a:sy n="1" d="1"/>
      </p:scale>
      <p:origin x="0" y="0"/>
    </p:cViewPr>
  </p:notesTextViewPr>
  <p:sorterViewPr>
    <p:cViewPr>
      <p:scale>
        <a:sx n="100" d="100"/>
        <a:sy n="100" d="100"/>
      </p:scale>
      <p:origin x="0" y="-77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ature.com/articles/s41560-018-0179-z#Fig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ature.com/articles/s41558-020-0876-z#Fig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40" name="Google Shape;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Haewon start</a:t>
            </a:r>
            <a:endParaRPr/>
          </a:p>
        </p:txBody>
      </p:sp>
      <p:sp>
        <p:nvSpPr>
          <p:cNvPr id="162" name="Google Shape;16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92" name="Google Shape;19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sz="1200" b="0" i="0">
              <a:solidFill>
                <a:schemeClr val="dk1"/>
              </a:solidFill>
              <a:latin typeface="Calibri"/>
              <a:ea typeface="Calibri"/>
              <a:cs typeface="Calibri"/>
              <a:sym typeface="Calibri"/>
            </a:endParaRPr>
          </a:p>
        </p:txBody>
      </p:sp>
      <p:sp>
        <p:nvSpPr>
          <p:cNvPr id="205" name="Google Shape;20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Krey paper chart</a:t>
            </a:r>
            <a:endParaRPr/>
          </a:p>
        </p:txBody>
      </p:sp>
      <p:sp>
        <p:nvSpPr>
          <p:cNvPr id="274" name="Google Shape;27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SNU: Seoul National University</a:t>
            </a:r>
          </a:p>
          <a:p>
            <a:r>
              <a:rPr lang="en-US" dirty="0"/>
              <a:t>UMD: University </a:t>
            </a:r>
            <a:r>
              <a:rPr lang="en-US"/>
              <a:t>of Maryland</a:t>
            </a:r>
          </a:p>
        </p:txBody>
      </p:sp>
      <p:sp>
        <p:nvSpPr>
          <p:cNvPr id="4" name="Slide Number Placeholder 3"/>
          <p:cNvSpPr>
            <a:spLocks noGrp="1"/>
          </p:cNvSpPr>
          <p:nvPr>
            <p:ph type="sldNum" sz="quarter" idx="5"/>
          </p:nvPr>
        </p:nvSpPr>
        <p:spPr/>
        <p:txBody>
          <a:bodyPr/>
          <a:lstStyle/>
          <a:p>
            <a:fld id="{710104DB-87CA-D64F-AB86-DB2520DDF5D7}" type="slidenum">
              <a:rPr lang="en-US" smtClean="0"/>
              <a:t>1</a:t>
            </a:fld>
            <a:endParaRPr lang="en-US"/>
          </a:p>
        </p:txBody>
      </p:sp>
    </p:spTree>
    <p:extLst>
      <p:ext uri="{BB962C8B-B14F-4D97-AF65-F5344CB8AC3E}">
        <p14:creationId xmlns:p14="http://schemas.microsoft.com/office/powerpoint/2010/main" val="2152786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Krey paper chart</a:t>
            </a:r>
            <a:endParaRPr/>
          </a:p>
        </p:txBody>
      </p:sp>
      <p:sp>
        <p:nvSpPr>
          <p:cNvPr id="285" name="Google Shape;28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318" name="Google Shape;31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ead7597b37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1ead7597b37_1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g1ead7597b37_1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The models provide evidence of an inverse relationship between average annual low-carbon energy investments over the near and medium terms (to 2030 and 2050, respectively) and cumulative carbon emissions over the long term (to 2100; see Fig.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4</a:t>
            </a:r>
            <a:r>
              <a:rPr lang="en-US" sz="1200" b="0" i="0">
                <a:solidFill>
                  <a:schemeClr val="dk1"/>
                </a:solidFill>
                <a:latin typeface="Calibri"/>
                <a:ea typeface="Calibri"/>
                <a:cs typeface="Calibri"/>
                <a:sym typeface="Calibri"/>
              </a:rPr>
              <a:t>): in other words, as investments in low-carbon energy and energy efficiency are progressively scaled up, cumulative CO</a:t>
            </a:r>
            <a:r>
              <a:rPr lang="en-US" sz="1200" b="0" i="0" baseline="-25000">
                <a:solidFill>
                  <a:schemeClr val="dk1"/>
                </a:solidFill>
                <a:latin typeface="Calibri"/>
                <a:ea typeface="Calibri"/>
                <a:cs typeface="Calibri"/>
                <a:sym typeface="Calibri"/>
              </a:rPr>
              <a:t>2</a:t>
            </a:r>
            <a:r>
              <a:rPr lang="en-US" sz="1200" b="0" i="0">
                <a:solidFill>
                  <a:schemeClr val="dk1"/>
                </a:solidFill>
                <a:latin typeface="Calibri"/>
                <a:ea typeface="Calibri"/>
                <a:cs typeface="Calibri"/>
                <a:sym typeface="Calibri"/>
              </a:rPr>
              <a:t> emissions can be expected to consistently decline. Though absolute investment numbers may vary to some extent, the inverse investment–emissions relationship is common across nearly all models for the two different time periods, even if the slopes vary. </a:t>
            </a:r>
            <a:endParaRPr/>
          </a:p>
        </p:txBody>
      </p:sp>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i="0">
                <a:solidFill>
                  <a:schemeClr val="dk1"/>
                </a:solidFill>
                <a:latin typeface="Calibri"/>
                <a:ea typeface="Calibri"/>
                <a:cs typeface="Calibri"/>
                <a:sym typeface="Calibri"/>
              </a:rPr>
              <a:t>a</a:t>
            </a:r>
            <a:r>
              <a:rPr lang="en-US" sz="1200" b="0" i="0">
                <a:solidFill>
                  <a:schemeClr val="dk1"/>
                </a:solidFill>
                <a:latin typeface="Calibri"/>
                <a:ea typeface="Calibri"/>
                <a:cs typeface="Calibri"/>
                <a:sym typeface="Calibri"/>
              </a:rPr>
              <a:t>, Regionalized food crop prices relative to 2010 levels for the low-overshoot trajectory. </a:t>
            </a:r>
            <a:r>
              <a:rPr lang="en-US" sz="1200" b="1" i="0">
                <a:solidFill>
                  <a:schemeClr val="dk1"/>
                </a:solidFill>
                <a:latin typeface="Calibri"/>
                <a:ea typeface="Calibri"/>
                <a:cs typeface="Calibri"/>
                <a:sym typeface="Calibri"/>
              </a:rPr>
              <a:t>b</a:t>
            </a:r>
            <a:r>
              <a:rPr lang="en-US" sz="1200" b="0" i="0">
                <a:solidFill>
                  <a:schemeClr val="dk1"/>
                </a:solidFill>
                <a:latin typeface="Calibri"/>
                <a:ea typeface="Calibri"/>
                <a:cs typeface="Calibri"/>
                <a:sym typeface="Calibri"/>
              </a:rPr>
              <a:t>, Differential land use between DAC available and no-DAC scenarios. Combined land use devoted to BECCS and afforestation in the no-DAC scenario is over 5 Mkm</a:t>
            </a:r>
            <a:r>
              <a:rPr lang="en-US" sz="1200" b="0" i="0" baseline="30000">
                <a:solidFill>
                  <a:schemeClr val="dk1"/>
                </a:solidFill>
                <a:latin typeface="Calibri"/>
                <a:ea typeface="Calibri"/>
                <a:cs typeface="Calibri"/>
                <a:sym typeface="Calibri"/>
              </a:rPr>
              <a:t>2</a:t>
            </a:r>
            <a:r>
              <a:rPr lang="en-US" sz="1200" b="0" i="0">
                <a:solidFill>
                  <a:schemeClr val="dk1"/>
                </a:solidFill>
                <a:latin typeface="Calibri"/>
                <a:ea typeface="Calibri"/>
                <a:cs typeface="Calibri"/>
                <a:sym typeface="Calibri"/>
              </a:rPr>
              <a:t> (see Fig.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a:t>
            </a:r>
            <a:r>
              <a:rPr lang="en-US" sz="1200" b="0" i="0">
                <a:solidFill>
                  <a:schemeClr val="dk1"/>
                </a:solidFill>
                <a:latin typeface="Calibri"/>
                <a:ea typeface="Calibri"/>
                <a:cs typeface="Calibri"/>
                <a:sym typeface="Calibri"/>
              </a:rPr>
              <a:t>). The availability of low-cost DAC can reduce this requirement by approximately 1 Mkm</a:t>
            </a:r>
            <a:r>
              <a:rPr lang="en-US" sz="1200" b="0" i="0" baseline="30000">
                <a:solidFill>
                  <a:schemeClr val="dk1"/>
                </a:solidFill>
                <a:latin typeface="Calibri"/>
                <a:ea typeface="Calibri"/>
                <a:cs typeface="Calibri"/>
                <a:sym typeface="Calibri"/>
              </a:rPr>
              <a:t>2</a:t>
            </a:r>
            <a:r>
              <a:rPr lang="en-US" sz="1200" b="0" i="0">
                <a:solidFill>
                  <a:schemeClr val="dk1"/>
                </a:solidFill>
                <a:latin typeface="Calibri"/>
                <a:ea typeface="Calibri"/>
                <a:cs typeface="Calibri"/>
                <a:sym typeface="Calibri"/>
              </a:rPr>
              <a:t> in 2050, freeing up more land for food production and ameliorating the most severe food price impacts.</a:t>
            </a:r>
            <a:endParaRPr/>
          </a:p>
        </p:txBody>
      </p:sp>
      <p:sp>
        <p:nvSpPr>
          <p:cNvPr id="354" name="Google Shape;35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Haewon end</a:t>
            </a:r>
            <a:endParaRPr/>
          </a:p>
        </p:txBody>
      </p:sp>
      <p:sp>
        <p:nvSpPr>
          <p:cNvPr id="372" name="Google Shape;37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40" name="Google Shape;4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348335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3599303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686370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1987788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83612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fcb9f1ee1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1fcb9f1ee1f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1fcb9f1ee1f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41</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620337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369564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171450" algn="l" rtl="0">
              <a:lnSpc>
                <a:spcPct val="100000"/>
              </a:lnSpc>
              <a:spcBef>
                <a:spcPts val="0"/>
              </a:spcBef>
              <a:spcAft>
                <a:spcPts val="0"/>
              </a:spcAft>
              <a:buClr>
                <a:schemeClr val="dk1"/>
              </a:buClr>
              <a:buSzPts val="1800"/>
              <a:buFont typeface="Arial"/>
              <a:buNone/>
            </a:pPr>
            <a:endParaRPr sz="1800" b="1" i="0" u="none" strike="noStrike">
              <a:latin typeface="Open Sans"/>
              <a:ea typeface="Open Sans"/>
              <a:cs typeface="Open Sans"/>
              <a:sym typeface="Open Sans"/>
            </a:endParaRPr>
          </a:p>
        </p:txBody>
      </p:sp>
      <p:sp>
        <p:nvSpPr>
          <p:cNvPr id="72" name="Google Shape;7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Figure Source: Clarke et al. (2018), Fourth National Climate Assessment (https://nca2018.globalchange.gov/chapter/17/)</a:t>
            </a: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Here on this slide we just focus on a subset—Energy, Water, and Land--which will actually be a key focus in terms of the modules we present in this class.</a:t>
            </a:r>
            <a:endParaRPr/>
          </a:p>
        </p:txBody>
      </p:sp>
      <p:sp>
        <p:nvSpPr>
          <p:cNvPr id="120" name="Google Shape;12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a:buChar char="•"/>
            </a:pPr>
            <a:r>
              <a:rPr lang="en-US"/>
              <a:t>IAMs began in the early years answering what-if questions, like confirming what’s going to happen with warming if humans continue on their current socioeconomic development trajectory. </a:t>
            </a:r>
            <a:endParaRPr/>
          </a:p>
          <a:p>
            <a:pPr marL="171450" lvl="0" indent="-171450" algn="l" rtl="0">
              <a:lnSpc>
                <a:spcPct val="100000"/>
              </a:lnSpc>
              <a:spcBef>
                <a:spcPts val="0"/>
              </a:spcBef>
              <a:spcAft>
                <a:spcPts val="0"/>
              </a:spcAft>
              <a:buClr>
                <a:schemeClr val="dk1"/>
              </a:buClr>
              <a:buSzPts val="1200"/>
              <a:buFont typeface="Arial"/>
              <a:buChar char="•"/>
            </a:pPr>
            <a:r>
              <a:rPr lang="en-US"/>
              <a:t>And then they moved to how-to questions—like what do we do about it.</a:t>
            </a:r>
            <a:endParaRPr/>
          </a:p>
          <a:p>
            <a:pPr marL="171450" lvl="0" indent="-171450" algn="l" rtl="0">
              <a:lnSpc>
                <a:spcPct val="100000"/>
              </a:lnSpc>
              <a:spcBef>
                <a:spcPts val="0"/>
              </a:spcBef>
              <a:spcAft>
                <a:spcPts val="0"/>
              </a:spcAft>
              <a:buClr>
                <a:schemeClr val="dk1"/>
              </a:buClr>
              <a:buSzPts val="1200"/>
              <a:buFont typeface="Arial"/>
              <a:buChar char="•"/>
            </a:pPr>
            <a:r>
              <a:rPr lang="en-US"/>
              <a:t>As IAMs have moved into the how-to space, the societal implications have become stronger, and the modeling has become extremely visible/public-facing and facing scrutiny.</a:t>
            </a:r>
            <a:endParaRPr/>
          </a:p>
        </p:txBody>
      </p:sp>
      <p:sp>
        <p:nvSpPr>
          <p:cNvPr id="130" name="Google Shape;13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 Content">
  <p:cSld name="2_Title + Content">
    <p:spTree>
      <p:nvGrpSpPr>
        <p:cNvPr id="1" name="Shape 27"/>
        <p:cNvGrpSpPr/>
        <p:nvPr/>
      </p:nvGrpSpPr>
      <p:grpSpPr>
        <a:xfrm>
          <a:off x="0" y="0"/>
          <a:ext cx="0" cy="0"/>
          <a:chOff x="0" y="0"/>
          <a:chExt cx="0" cy="0"/>
        </a:xfrm>
      </p:grpSpPr>
      <p:sp>
        <p:nvSpPr>
          <p:cNvPr id="28" name="Google Shape;28;p43"/>
          <p:cNvSpPr/>
          <p:nvPr/>
        </p:nvSpPr>
        <p:spPr>
          <a:xfrm>
            <a:off x="4191000" y="0"/>
            <a:ext cx="8001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29" name="Google Shape;29;p43"/>
          <p:cNvSpPr txBox="1">
            <a:spLocks noGrp="1"/>
          </p:cNvSpPr>
          <p:nvPr>
            <p:ph type="title"/>
          </p:nvPr>
        </p:nvSpPr>
        <p:spPr>
          <a:xfrm>
            <a:off x="2667000" y="225778"/>
            <a:ext cx="9144000" cy="859812"/>
          </a:xfrm>
          <a:prstGeom prst="rect">
            <a:avLst/>
          </a:prstGeom>
          <a:noFill/>
          <a:ln>
            <a:noFill/>
          </a:ln>
        </p:spPr>
        <p:txBody>
          <a:bodyPr spcFirstLastPara="1" wrap="square" lIns="0" tIns="45700" rIns="91425" bIns="45700" anchor="ctr" anchorCtr="0">
            <a:normAutofit/>
          </a:bodyPr>
          <a:lstStyle>
            <a:lvl1pPr lvl="0" algn="l">
              <a:lnSpc>
                <a:spcPct val="100000"/>
              </a:lnSpc>
              <a:spcBef>
                <a:spcPts val="0"/>
              </a:spcBef>
              <a:spcAft>
                <a:spcPts val="0"/>
              </a:spcAft>
              <a:buSzPts val="3200"/>
              <a:buNone/>
              <a:defRPr sz="3000" b="1">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40"/>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0"/>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40"/>
          <p:cNvSpPr txBox="1"/>
          <p:nvPr/>
        </p:nvSpPr>
        <p:spPr>
          <a:xfrm>
            <a:off x="6454323" y="533470"/>
            <a:ext cx="5491028"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Tahoma"/>
                <a:ea typeface="Tahoma"/>
                <a:cs typeface="Tahoma"/>
                <a:sym typeface="Tahoma"/>
              </a:rPr>
              <a:t>Center for Global Sustainability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C00000"/>
                </a:solidFill>
                <a:latin typeface="Tahoma"/>
                <a:ea typeface="Tahoma"/>
                <a:cs typeface="Tahoma"/>
                <a:sym typeface="Tahoma"/>
              </a:rPr>
              <a:t>Analytics for Ambition | Collective Action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41"/>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8/30/2023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215006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36"/>
          <p:cNvSpPr/>
          <p:nvPr/>
        </p:nvSpPr>
        <p:spPr>
          <a:xfrm>
            <a:off x="-2313" y="2507"/>
            <a:ext cx="476250" cy="6858000"/>
          </a:xfrm>
          <a:prstGeom prst="rect">
            <a:avLst/>
          </a:prstGeom>
          <a:solidFill>
            <a:srgbClr val="B30D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 name="Google Shape;12;p36" descr="Flag of Maryland.svg"/>
          <p:cNvPicPr preferRelativeResize="0"/>
          <p:nvPr/>
        </p:nvPicPr>
        <p:blipFill rotWithShape="1">
          <a:blip r:embed="rId9">
            <a:alphaModFix/>
          </a:blip>
          <a:srcRect/>
          <a:stretch/>
        </p:blipFill>
        <p:spPr>
          <a:xfrm rot="5400000">
            <a:off x="-480706" y="5903469"/>
            <a:ext cx="1433036" cy="476026"/>
          </a:xfrm>
          <a:prstGeom prst="rect">
            <a:avLst/>
          </a:prstGeom>
          <a:noFill/>
          <a:ln>
            <a:noFill/>
          </a:ln>
        </p:spPr>
      </p:pic>
      <p:pic>
        <p:nvPicPr>
          <p:cNvPr id="13" name="Google Shape;13;p36" descr="Flag of Maryland.svg"/>
          <p:cNvPicPr preferRelativeResize="0"/>
          <p:nvPr/>
        </p:nvPicPr>
        <p:blipFill rotWithShape="1">
          <a:blip r:embed="rId9">
            <a:alphaModFix/>
          </a:blip>
          <a:srcRect/>
          <a:stretch/>
        </p:blipFill>
        <p:spPr>
          <a:xfrm rot="-5400000">
            <a:off x="-480706" y="482371"/>
            <a:ext cx="1433036" cy="476026"/>
          </a:xfrm>
          <a:prstGeom prst="rect">
            <a:avLst/>
          </a:prstGeom>
          <a:noFill/>
          <a:ln>
            <a:noFill/>
          </a:ln>
        </p:spPr>
      </p:pic>
      <p:sp>
        <p:nvSpPr>
          <p:cNvPr id="14" name="Google Shape;1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3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pic>
        <p:nvPicPr>
          <p:cNvPr id="2" name="Graphic 1">
            <a:extLst>
              <a:ext uri="{FF2B5EF4-FFF2-40B4-BE49-F238E27FC236}">
                <a16:creationId xmlns:a16="http://schemas.microsoft.com/office/drawing/2014/main" id="{454191C0-01F8-75B5-9A1D-C0019CEE1831}"/>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45000" r="49190" b="32578"/>
          <a:stretch/>
        </p:blipFill>
        <p:spPr>
          <a:xfrm>
            <a:off x="1" y="0"/>
            <a:ext cx="473824" cy="686050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038/s41558-020-0876-z" TargetMode="External"/><Relationship Id="rId3" Type="http://schemas.openxmlformats.org/officeDocument/2006/relationships/hyperlink" Target="https://doi.org/10.1038/s41558-018-0119-8" TargetMode="External"/><Relationship Id="rId7" Type="http://schemas.openxmlformats.org/officeDocument/2006/relationships/hyperlink" Target="https://doi.org/10.1016/j.gloenvcha.2016.10.00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oi-org.proxy-um.researchport.umd.edu/10.1007/s10584-016-1604-6" TargetMode="External"/><Relationship Id="rId5" Type="http://schemas.openxmlformats.org/officeDocument/2006/relationships/hyperlink" Target="https://doi.org/10.1038/s41560-018-0179-z" TargetMode="External"/><Relationship Id="rId4" Type="http://schemas.openxmlformats.org/officeDocument/2006/relationships/hyperlink" Target="https://doi.org/10.1038/s41558-018-0198-6" TargetMode="External"/><Relationship Id="rId9" Type="http://schemas.openxmlformats.org/officeDocument/2006/relationships/hyperlink" Target="https://doi.org/10.1088/1748-9326/aad8f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jgcri.github.io/gcam_training/gcam.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JGCRI/gcam-core/release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jgcri.github.io/gcam_training/" TargetMode="External"/><Relationship Id="rId4" Type="http://schemas.openxmlformats.org/officeDocument/2006/relationships/hyperlink" Target="http://jgcri.github.io/gcam-doc/user-guide.htm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s.redhat.com/products/openjdk/download"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ymbolclick.com/xmlmarker_1_1_setup.exe" TargetMode="External"/><Relationship Id="rId5" Type="http://schemas.openxmlformats.org/officeDocument/2006/relationships/hyperlink" Target="https://www.rstudio.com" TargetMode="External"/><Relationship Id="rId4" Type="http://schemas.openxmlformats.org/officeDocument/2006/relationships/hyperlink" Target="https://cran.r-project.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dirty="0"/>
              <a:t>Introduction to Integrated Assessment Modeling</a:t>
            </a:r>
            <a:endParaRPr sz="3600" dirty="0"/>
          </a:p>
        </p:txBody>
      </p:sp>
      <p:sp>
        <p:nvSpPr>
          <p:cNvPr id="3" name="Text Placeholder 2">
            <a:extLst>
              <a:ext uri="{FF2B5EF4-FFF2-40B4-BE49-F238E27FC236}">
                <a16:creationId xmlns:a16="http://schemas.microsoft.com/office/drawing/2014/main" id="{4421F85F-7633-82AA-4C3A-1E544D07B21B}"/>
              </a:ext>
            </a:extLst>
          </p:cNvPr>
          <p:cNvSpPr>
            <a:spLocks noGrp="1"/>
          </p:cNvSpPr>
          <p:nvPr>
            <p:ph type="body"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Discussion questions</a:t>
            </a:r>
            <a:endParaRPr/>
          </a:p>
        </p:txBody>
      </p:sp>
      <p:sp>
        <p:nvSpPr>
          <p:cNvPr id="165" name="Google Shape;165;p8"/>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Have you heard of IAMs? What are they? </a:t>
            </a:r>
            <a:endParaRPr dirty="0"/>
          </a:p>
          <a:p>
            <a:pPr marL="228600" lvl="0" indent="-228600" algn="l" rtl="0">
              <a:lnSpc>
                <a:spcPct val="100000"/>
              </a:lnSpc>
              <a:spcBef>
                <a:spcPts val="1000"/>
              </a:spcBef>
              <a:spcAft>
                <a:spcPts val="0"/>
              </a:spcAft>
              <a:buClr>
                <a:srgbClr val="AEABAB"/>
              </a:buClr>
              <a:buSzPts val="2800"/>
              <a:buChar char="•"/>
            </a:pPr>
            <a:r>
              <a:rPr lang="en-US" dirty="0">
                <a:solidFill>
                  <a:srgbClr val="AEABAB"/>
                </a:solidFill>
              </a:rPr>
              <a:t>How are IAMs different from other modeling tools?</a:t>
            </a:r>
            <a:endParaRPr dirty="0"/>
          </a:p>
          <a:p>
            <a:pPr marL="228600" lvl="0" indent="-228600" algn="l" rtl="0">
              <a:lnSpc>
                <a:spcPct val="100000"/>
              </a:lnSpc>
              <a:spcBef>
                <a:spcPts val="1000"/>
              </a:spcBef>
              <a:spcAft>
                <a:spcPts val="0"/>
              </a:spcAft>
              <a:buClr>
                <a:srgbClr val="AEABAB"/>
              </a:buClr>
              <a:buSzPts val="2800"/>
              <a:buChar char="•"/>
            </a:pPr>
            <a:r>
              <a:rPr lang="en-US" dirty="0">
                <a:solidFill>
                  <a:srgbClr val="AEABAB"/>
                </a:solidFill>
              </a:rPr>
              <a:t>What do you expect to learn from this course?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9"/>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What are Integrated Assessment Models (IAMs)?</a:t>
            </a:r>
            <a:endParaRPr/>
          </a:p>
        </p:txBody>
      </p:sp>
      <p:sp>
        <p:nvSpPr>
          <p:cNvPr id="172" name="Google Shape;172;p9"/>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a:t>The keywords: </a:t>
            </a:r>
            <a:endParaRPr/>
          </a:p>
          <a:p>
            <a:pPr marL="0" lvl="0" indent="0" algn="l" rtl="0">
              <a:lnSpc>
                <a:spcPct val="100000"/>
              </a:lnSpc>
              <a:spcBef>
                <a:spcPts val="1000"/>
              </a:spcBef>
              <a:spcAft>
                <a:spcPts val="0"/>
              </a:spcAft>
              <a:buClr>
                <a:schemeClr val="dk1"/>
              </a:buClr>
              <a:buSzPts val="2800"/>
              <a:buNone/>
            </a:pPr>
            <a:endParaRPr/>
          </a:p>
        </p:txBody>
      </p:sp>
      <p:sp>
        <p:nvSpPr>
          <p:cNvPr id="173" name="Google Shape;173;p9"/>
          <p:cNvSpPr/>
          <p:nvPr/>
        </p:nvSpPr>
        <p:spPr>
          <a:xfrm>
            <a:off x="3378990" y="2063363"/>
            <a:ext cx="2447924" cy="1357310"/>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Global </a:t>
            </a:r>
            <a:endParaRPr sz="1400" b="0" i="0" u="none" strike="noStrike" cap="none">
              <a:solidFill>
                <a:srgbClr val="000000"/>
              </a:solidFill>
              <a:latin typeface="Arial"/>
              <a:ea typeface="Arial"/>
              <a:cs typeface="Arial"/>
              <a:sym typeface="Arial"/>
            </a:endParaRPr>
          </a:p>
        </p:txBody>
      </p:sp>
      <p:sp>
        <p:nvSpPr>
          <p:cNvPr id="174" name="Google Shape;174;p9"/>
          <p:cNvSpPr/>
          <p:nvPr/>
        </p:nvSpPr>
        <p:spPr>
          <a:xfrm>
            <a:off x="1329332" y="2933432"/>
            <a:ext cx="2447924" cy="1357311"/>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Long-term</a:t>
            </a:r>
            <a:endParaRPr sz="1400" b="0" i="0" u="none" strike="noStrike" cap="none">
              <a:solidFill>
                <a:srgbClr val="000000"/>
              </a:solidFill>
              <a:latin typeface="Arial"/>
              <a:ea typeface="Arial"/>
              <a:cs typeface="Arial"/>
              <a:sym typeface="Arial"/>
            </a:endParaRPr>
          </a:p>
        </p:txBody>
      </p:sp>
      <p:sp>
        <p:nvSpPr>
          <p:cNvPr id="175" name="Google Shape;175;p9"/>
          <p:cNvSpPr/>
          <p:nvPr/>
        </p:nvSpPr>
        <p:spPr>
          <a:xfrm>
            <a:off x="1842493" y="4198513"/>
            <a:ext cx="2447924" cy="1357311"/>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Scenarios</a:t>
            </a:r>
            <a:endParaRPr sz="1400" b="0" i="0" u="none" strike="noStrike" cap="none">
              <a:solidFill>
                <a:srgbClr val="000000"/>
              </a:solidFill>
              <a:latin typeface="Arial"/>
              <a:ea typeface="Arial"/>
              <a:cs typeface="Arial"/>
              <a:sym typeface="Arial"/>
            </a:endParaRPr>
          </a:p>
        </p:txBody>
      </p:sp>
      <p:sp>
        <p:nvSpPr>
          <p:cNvPr id="176" name="Google Shape;176;p9"/>
          <p:cNvSpPr/>
          <p:nvPr/>
        </p:nvSpPr>
        <p:spPr>
          <a:xfrm>
            <a:off x="6057547" y="2223774"/>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Natural systems</a:t>
            </a:r>
            <a:endParaRPr sz="1400" b="0" i="0" u="none" strike="noStrike" cap="none">
              <a:solidFill>
                <a:srgbClr val="000000"/>
              </a:solidFill>
              <a:latin typeface="Arial"/>
              <a:ea typeface="Arial"/>
              <a:cs typeface="Arial"/>
              <a:sym typeface="Arial"/>
            </a:endParaRPr>
          </a:p>
        </p:txBody>
      </p:sp>
      <p:sp>
        <p:nvSpPr>
          <p:cNvPr id="177" name="Google Shape;177;p9"/>
          <p:cNvSpPr/>
          <p:nvPr/>
        </p:nvSpPr>
        <p:spPr>
          <a:xfrm>
            <a:off x="6549635" y="3524349"/>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Human systems</a:t>
            </a:r>
            <a:endParaRPr sz="1400" b="0" i="0" u="none" strike="noStrike" cap="none">
              <a:solidFill>
                <a:srgbClr val="000000"/>
              </a:solidFill>
              <a:latin typeface="Arial"/>
              <a:ea typeface="Arial"/>
              <a:cs typeface="Arial"/>
              <a:sym typeface="Arial"/>
            </a:endParaRPr>
          </a:p>
        </p:txBody>
      </p:sp>
      <p:sp>
        <p:nvSpPr>
          <p:cNvPr id="178" name="Google Shape;178;p9"/>
          <p:cNvSpPr/>
          <p:nvPr/>
        </p:nvSpPr>
        <p:spPr>
          <a:xfrm>
            <a:off x="4602952" y="4517917"/>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GHG emissions</a:t>
            </a:r>
            <a:endParaRPr sz="1400" b="0" i="0" u="none" strike="noStrike" cap="none">
              <a:solidFill>
                <a:srgbClr val="000000"/>
              </a:solidFill>
              <a:latin typeface="Arial"/>
              <a:ea typeface="Arial"/>
              <a:cs typeface="Arial"/>
              <a:sym typeface="Arial"/>
            </a:endParaRPr>
          </a:p>
        </p:txBody>
      </p:sp>
      <p:sp>
        <p:nvSpPr>
          <p:cNvPr id="179" name="Google Shape;179;p9"/>
          <p:cNvSpPr/>
          <p:nvPr/>
        </p:nvSpPr>
        <p:spPr>
          <a:xfrm>
            <a:off x="8722324" y="2608685"/>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Integrated human-Earth systems</a:t>
            </a:r>
            <a:endParaRPr sz="1400" b="0" i="0" u="none" strike="noStrike" cap="none">
              <a:solidFill>
                <a:srgbClr val="000000"/>
              </a:solidFill>
              <a:latin typeface="Arial"/>
              <a:ea typeface="Arial"/>
              <a:cs typeface="Arial"/>
              <a:sym typeface="Arial"/>
            </a:endParaRPr>
          </a:p>
        </p:txBody>
      </p:sp>
      <p:sp>
        <p:nvSpPr>
          <p:cNvPr id="180" name="Google Shape;180;p9"/>
          <p:cNvSpPr/>
          <p:nvPr/>
        </p:nvSpPr>
        <p:spPr>
          <a:xfrm>
            <a:off x="3977882" y="3288225"/>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Climate change</a:t>
            </a:r>
            <a:endParaRPr sz="1400" b="0" i="0" u="none" strike="noStrike" cap="none">
              <a:solidFill>
                <a:srgbClr val="000000"/>
              </a:solidFill>
              <a:latin typeface="Arial"/>
              <a:ea typeface="Arial"/>
              <a:cs typeface="Arial"/>
              <a:sym typeface="Arial"/>
            </a:endParaRPr>
          </a:p>
        </p:txBody>
      </p:sp>
      <p:sp>
        <p:nvSpPr>
          <p:cNvPr id="181" name="Google Shape;181;p9"/>
          <p:cNvSpPr/>
          <p:nvPr/>
        </p:nvSpPr>
        <p:spPr>
          <a:xfrm>
            <a:off x="8237851" y="4487941"/>
            <a:ext cx="2447924" cy="1357312"/>
          </a:xfrm>
          <a:prstGeom prst="roundRect">
            <a:avLst>
              <a:gd name="adj" fmla="val 16667"/>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Multi-system multi-sector interlinkages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p:tgtEl>
                                          <p:spTgt spid="173"/>
                                        </p:tgtEl>
                                        <p:attrNameLst>
                                          <p:attrName>ppt_w</p:attrName>
                                        </p:attrNameLst>
                                      </p:cBhvr>
                                      <p:tavLst>
                                        <p:tav tm="0">
                                          <p:val>
                                            <p:strVal val="0"/>
                                          </p:val>
                                        </p:tav>
                                        <p:tav tm="100000">
                                          <p:val>
                                            <p:strVal val="#ppt_w"/>
                                          </p:val>
                                        </p:tav>
                                      </p:tavLst>
                                    </p:anim>
                                    <p:anim calcmode="lin" valueType="num">
                                      <p:cBhvr additive="base">
                                        <p:cTn id="8" dur="500"/>
                                        <p:tgtEl>
                                          <p:spTgt spid="17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74"/>
                                        </p:tgtEl>
                                        <p:attrNameLst>
                                          <p:attrName>style.visibility</p:attrName>
                                        </p:attrNameLst>
                                      </p:cBhvr>
                                      <p:to>
                                        <p:strVal val="visible"/>
                                      </p:to>
                                    </p:set>
                                    <p:anim calcmode="lin" valueType="num">
                                      <p:cBhvr additive="base">
                                        <p:cTn id="13" dur="500"/>
                                        <p:tgtEl>
                                          <p:spTgt spid="174"/>
                                        </p:tgtEl>
                                        <p:attrNameLst>
                                          <p:attrName>ppt_w</p:attrName>
                                        </p:attrNameLst>
                                      </p:cBhvr>
                                      <p:tavLst>
                                        <p:tav tm="0">
                                          <p:val>
                                            <p:strVal val="0"/>
                                          </p:val>
                                        </p:tav>
                                        <p:tav tm="100000">
                                          <p:val>
                                            <p:strVal val="#ppt_w"/>
                                          </p:val>
                                        </p:tav>
                                      </p:tavLst>
                                    </p:anim>
                                    <p:anim calcmode="lin" valueType="num">
                                      <p:cBhvr additive="base">
                                        <p:cTn id="14" dur="500"/>
                                        <p:tgtEl>
                                          <p:spTgt spid="174"/>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anim calcmode="lin" valueType="num">
                                      <p:cBhvr additive="base">
                                        <p:cTn id="19" dur="500"/>
                                        <p:tgtEl>
                                          <p:spTgt spid="175"/>
                                        </p:tgtEl>
                                        <p:attrNameLst>
                                          <p:attrName>ppt_w</p:attrName>
                                        </p:attrNameLst>
                                      </p:cBhvr>
                                      <p:tavLst>
                                        <p:tav tm="0">
                                          <p:val>
                                            <p:strVal val="0"/>
                                          </p:val>
                                        </p:tav>
                                        <p:tav tm="100000">
                                          <p:val>
                                            <p:strVal val="#ppt_w"/>
                                          </p:val>
                                        </p:tav>
                                      </p:tavLst>
                                    </p:anim>
                                    <p:anim calcmode="lin" valueType="num">
                                      <p:cBhvr additive="base">
                                        <p:cTn id="20" dur="500"/>
                                        <p:tgtEl>
                                          <p:spTgt spid="175"/>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76"/>
                                        </p:tgtEl>
                                        <p:attrNameLst>
                                          <p:attrName>style.visibility</p:attrName>
                                        </p:attrNameLst>
                                      </p:cBhvr>
                                      <p:to>
                                        <p:strVal val="visible"/>
                                      </p:to>
                                    </p:set>
                                    <p:anim calcmode="lin" valueType="num">
                                      <p:cBhvr additive="base">
                                        <p:cTn id="25" dur="500"/>
                                        <p:tgtEl>
                                          <p:spTgt spid="176"/>
                                        </p:tgtEl>
                                        <p:attrNameLst>
                                          <p:attrName>ppt_w</p:attrName>
                                        </p:attrNameLst>
                                      </p:cBhvr>
                                      <p:tavLst>
                                        <p:tav tm="0">
                                          <p:val>
                                            <p:strVal val="0"/>
                                          </p:val>
                                        </p:tav>
                                        <p:tav tm="100000">
                                          <p:val>
                                            <p:strVal val="#ppt_w"/>
                                          </p:val>
                                        </p:tav>
                                      </p:tavLst>
                                    </p:anim>
                                    <p:anim calcmode="lin" valueType="num">
                                      <p:cBhvr additive="base">
                                        <p:cTn id="26" dur="500"/>
                                        <p:tgtEl>
                                          <p:spTgt spid="176"/>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 calcmode="lin" valueType="num">
                                      <p:cBhvr additive="base">
                                        <p:cTn id="31" dur="500"/>
                                        <p:tgtEl>
                                          <p:spTgt spid="177"/>
                                        </p:tgtEl>
                                        <p:attrNameLst>
                                          <p:attrName>ppt_w</p:attrName>
                                        </p:attrNameLst>
                                      </p:cBhvr>
                                      <p:tavLst>
                                        <p:tav tm="0">
                                          <p:val>
                                            <p:strVal val="0"/>
                                          </p:val>
                                        </p:tav>
                                        <p:tav tm="100000">
                                          <p:val>
                                            <p:strVal val="#ppt_w"/>
                                          </p:val>
                                        </p:tav>
                                      </p:tavLst>
                                    </p:anim>
                                    <p:anim calcmode="lin" valueType="num">
                                      <p:cBhvr additive="base">
                                        <p:cTn id="32" dur="500"/>
                                        <p:tgtEl>
                                          <p:spTgt spid="177"/>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78"/>
                                        </p:tgtEl>
                                        <p:attrNameLst>
                                          <p:attrName>style.visibility</p:attrName>
                                        </p:attrNameLst>
                                      </p:cBhvr>
                                      <p:to>
                                        <p:strVal val="visible"/>
                                      </p:to>
                                    </p:set>
                                    <p:anim calcmode="lin" valueType="num">
                                      <p:cBhvr additive="base">
                                        <p:cTn id="37" dur="500"/>
                                        <p:tgtEl>
                                          <p:spTgt spid="178"/>
                                        </p:tgtEl>
                                        <p:attrNameLst>
                                          <p:attrName>ppt_w</p:attrName>
                                        </p:attrNameLst>
                                      </p:cBhvr>
                                      <p:tavLst>
                                        <p:tav tm="0">
                                          <p:val>
                                            <p:strVal val="0"/>
                                          </p:val>
                                        </p:tav>
                                        <p:tav tm="100000">
                                          <p:val>
                                            <p:strVal val="#ppt_w"/>
                                          </p:val>
                                        </p:tav>
                                      </p:tavLst>
                                    </p:anim>
                                    <p:anim calcmode="lin" valueType="num">
                                      <p:cBhvr additive="base">
                                        <p:cTn id="38" dur="500"/>
                                        <p:tgtEl>
                                          <p:spTgt spid="178"/>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80"/>
                                        </p:tgtEl>
                                        <p:attrNameLst>
                                          <p:attrName>style.visibility</p:attrName>
                                        </p:attrNameLst>
                                      </p:cBhvr>
                                      <p:to>
                                        <p:strVal val="visible"/>
                                      </p:to>
                                    </p:set>
                                    <p:anim calcmode="lin" valueType="num">
                                      <p:cBhvr additive="base">
                                        <p:cTn id="43" dur="500"/>
                                        <p:tgtEl>
                                          <p:spTgt spid="180"/>
                                        </p:tgtEl>
                                        <p:attrNameLst>
                                          <p:attrName>ppt_w</p:attrName>
                                        </p:attrNameLst>
                                      </p:cBhvr>
                                      <p:tavLst>
                                        <p:tav tm="0">
                                          <p:val>
                                            <p:strVal val="0"/>
                                          </p:val>
                                        </p:tav>
                                        <p:tav tm="100000">
                                          <p:val>
                                            <p:strVal val="#ppt_w"/>
                                          </p:val>
                                        </p:tav>
                                      </p:tavLst>
                                    </p:anim>
                                    <p:anim calcmode="lin" valueType="num">
                                      <p:cBhvr additive="base">
                                        <p:cTn id="44" dur="500"/>
                                        <p:tgtEl>
                                          <p:spTgt spid="180"/>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79"/>
                                        </p:tgtEl>
                                        <p:attrNameLst>
                                          <p:attrName>style.visibility</p:attrName>
                                        </p:attrNameLst>
                                      </p:cBhvr>
                                      <p:to>
                                        <p:strVal val="visible"/>
                                      </p:to>
                                    </p:set>
                                    <p:anim calcmode="lin" valueType="num">
                                      <p:cBhvr additive="base">
                                        <p:cTn id="49" dur="500"/>
                                        <p:tgtEl>
                                          <p:spTgt spid="179"/>
                                        </p:tgtEl>
                                        <p:attrNameLst>
                                          <p:attrName>ppt_w</p:attrName>
                                        </p:attrNameLst>
                                      </p:cBhvr>
                                      <p:tavLst>
                                        <p:tav tm="0">
                                          <p:val>
                                            <p:strVal val="0"/>
                                          </p:val>
                                        </p:tav>
                                        <p:tav tm="100000">
                                          <p:val>
                                            <p:strVal val="#ppt_w"/>
                                          </p:val>
                                        </p:tav>
                                      </p:tavLst>
                                    </p:anim>
                                    <p:anim calcmode="lin" valueType="num">
                                      <p:cBhvr additive="base">
                                        <p:cTn id="50" dur="500"/>
                                        <p:tgtEl>
                                          <p:spTgt spid="179"/>
                                        </p:tgtEl>
                                        <p:attrNameLst>
                                          <p:attrName>ppt_h</p:attrName>
                                        </p:attrNameLst>
                                      </p:cBhvr>
                                      <p:tavLst>
                                        <p:tav tm="0">
                                          <p:val>
                                            <p:str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181"/>
                                        </p:tgtEl>
                                        <p:attrNameLst>
                                          <p:attrName>style.visibility</p:attrName>
                                        </p:attrNameLst>
                                      </p:cBhvr>
                                      <p:to>
                                        <p:strVal val="visible"/>
                                      </p:to>
                                    </p:set>
                                    <p:anim calcmode="lin" valueType="num">
                                      <p:cBhvr additive="base">
                                        <p:cTn id="55" dur="500"/>
                                        <p:tgtEl>
                                          <p:spTgt spid="181"/>
                                        </p:tgtEl>
                                        <p:attrNameLst>
                                          <p:attrName>ppt_w</p:attrName>
                                        </p:attrNameLst>
                                      </p:cBhvr>
                                      <p:tavLst>
                                        <p:tav tm="0">
                                          <p:val>
                                            <p:strVal val="0"/>
                                          </p:val>
                                        </p:tav>
                                        <p:tav tm="100000">
                                          <p:val>
                                            <p:strVal val="#ppt_w"/>
                                          </p:val>
                                        </p:tav>
                                      </p:tavLst>
                                    </p:anim>
                                    <p:anim calcmode="lin" valueType="num">
                                      <p:cBhvr additive="base">
                                        <p:cTn id="56" dur="500"/>
                                        <p:tgtEl>
                                          <p:spTgt spid="1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IAMs are just one of several different kinds of models used to study </a:t>
            </a:r>
            <a:r>
              <a:rPr lang="en-US" i="1"/>
              <a:t>climate change</a:t>
            </a:r>
            <a:endParaRPr/>
          </a:p>
        </p:txBody>
      </p:sp>
      <p:pic>
        <p:nvPicPr>
          <p:cNvPr id="188" name="Google Shape;188;p10"/>
          <p:cNvPicPr preferRelativeResize="0">
            <a:picLocks noGrp="1"/>
          </p:cNvPicPr>
          <p:nvPr>
            <p:ph type="body" idx="1"/>
          </p:nvPr>
        </p:nvPicPr>
        <p:blipFill rotWithShape="1">
          <a:blip r:embed="rId3">
            <a:alphaModFix/>
          </a:blip>
          <a:srcRect/>
          <a:stretch/>
        </p:blipFill>
        <p:spPr>
          <a:xfrm>
            <a:off x="2441149" y="1600201"/>
            <a:ext cx="7309702" cy="4997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1"/>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What are Integrated Assessment Models (IAMs)?</a:t>
            </a:r>
            <a:endParaRPr/>
          </a:p>
        </p:txBody>
      </p:sp>
      <p:sp>
        <p:nvSpPr>
          <p:cNvPr id="195" name="Google Shape;195;p11"/>
          <p:cNvSpPr txBox="1">
            <a:spLocks noGrp="1"/>
          </p:cNvSpPr>
          <p:nvPr>
            <p:ph type="body" idx="1"/>
          </p:nvPr>
        </p:nvSpPr>
        <p:spPr>
          <a:xfrm>
            <a:off x="838200" y="1264792"/>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a:t>IAMs explore how human development and societal choices interact with and affect the natural world (e.g., climate change).</a:t>
            </a:r>
            <a:endParaRPr/>
          </a:p>
          <a:p>
            <a:pPr marL="228600" lvl="0" indent="-228600" algn="l" rtl="0">
              <a:lnSpc>
                <a:spcPct val="100000"/>
              </a:lnSpc>
              <a:spcBef>
                <a:spcPts val="1000"/>
              </a:spcBef>
              <a:spcAft>
                <a:spcPts val="0"/>
              </a:spcAft>
              <a:buClr>
                <a:schemeClr val="dk1"/>
              </a:buClr>
              <a:buSzPts val="2800"/>
              <a:buChar char="•"/>
            </a:pPr>
            <a:r>
              <a:rPr lang="en-US"/>
              <a:t>They </a:t>
            </a:r>
            <a:r>
              <a:rPr lang="en-US" i="1"/>
              <a:t>integrate</a:t>
            </a:r>
            <a:r>
              <a:rPr lang="en-US"/>
              <a:t> representations of both </a:t>
            </a:r>
            <a:r>
              <a:rPr lang="en-US" i="1"/>
              <a:t>human</a:t>
            </a:r>
            <a:r>
              <a:rPr lang="en-US"/>
              <a:t> and </a:t>
            </a:r>
            <a:r>
              <a:rPr lang="en-US" i="1"/>
              <a:t>earth</a:t>
            </a:r>
            <a:r>
              <a:rPr lang="en-US"/>
              <a:t> systems.</a:t>
            </a:r>
            <a:endParaRPr/>
          </a:p>
          <a:p>
            <a:pPr marL="228600" lvl="0" indent="-228600" algn="l" rtl="0">
              <a:lnSpc>
                <a:spcPct val="100000"/>
              </a:lnSpc>
              <a:spcBef>
                <a:spcPts val="1000"/>
              </a:spcBef>
              <a:spcAft>
                <a:spcPts val="0"/>
              </a:spcAft>
              <a:buClr>
                <a:schemeClr val="dk1"/>
              </a:buClr>
              <a:buSzPts val="2800"/>
              <a:buChar char="•"/>
            </a:pPr>
            <a:r>
              <a:rPr lang="en-US"/>
              <a:t>They have been used to (1) understand and assess the magnitude of human-induced global warming, and (2) support the identification of possible solutions and the tradeoffs they create</a:t>
            </a:r>
            <a:endParaRPr/>
          </a:p>
        </p:txBody>
      </p:sp>
      <p:pic>
        <p:nvPicPr>
          <p:cNvPr id="196" name="Google Shape;196;p11" descr="A group of people sitting in a lecture hall&#10;&#10;Description automatically generated with low confidence"/>
          <p:cNvPicPr preferRelativeResize="0"/>
          <p:nvPr/>
        </p:nvPicPr>
        <p:blipFill rotWithShape="1">
          <a:blip r:embed="rId3">
            <a:alphaModFix/>
          </a:blip>
          <a:srcRect/>
          <a:stretch/>
        </p:blipFill>
        <p:spPr>
          <a:xfrm>
            <a:off x="1295400" y="4915129"/>
            <a:ext cx="3358643" cy="1758452"/>
          </a:xfrm>
          <a:prstGeom prst="rect">
            <a:avLst/>
          </a:prstGeom>
          <a:noFill/>
          <a:ln>
            <a:noFill/>
          </a:ln>
        </p:spPr>
      </p:pic>
      <p:pic>
        <p:nvPicPr>
          <p:cNvPr id="197" name="Google Shape;197;p11" descr="A person in a suit and tie sitting at a desk with a microphone&#10;&#10;Description automatically generated with medium confidence"/>
          <p:cNvPicPr preferRelativeResize="0"/>
          <p:nvPr/>
        </p:nvPicPr>
        <p:blipFill rotWithShape="1">
          <a:blip r:embed="rId4">
            <a:alphaModFix/>
          </a:blip>
          <a:srcRect/>
          <a:stretch/>
        </p:blipFill>
        <p:spPr>
          <a:xfrm>
            <a:off x="8576832" y="4918554"/>
            <a:ext cx="2639807" cy="1758452"/>
          </a:xfrm>
          <a:prstGeom prst="rect">
            <a:avLst/>
          </a:prstGeom>
          <a:noFill/>
          <a:ln>
            <a:noFill/>
          </a:ln>
        </p:spPr>
      </p:pic>
      <p:pic>
        <p:nvPicPr>
          <p:cNvPr id="198" name="Google Shape;198;p11" descr="A group of people posing for a photo&#10;&#10;Description automatically generated"/>
          <p:cNvPicPr preferRelativeResize="0"/>
          <p:nvPr/>
        </p:nvPicPr>
        <p:blipFill rotWithShape="1">
          <a:blip r:embed="rId5">
            <a:alphaModFix/>
          </a:blip>
          <a:srcRect/>
          <a:stretch/>
        </p:blipFill>
        <p:spPr>
          <a:xfrm>
            <a:off x="5017008" y="5347701"/>
            <a:ext cx="3072384" cy="1325880"/>
          </a:xfrm>
          <a:prstGeom prst="rect">
            <a:avLst/>
          </a:prstGeom>
          <a:noFill/>
          <a:ln>
            <a:noFill/>
          </a:ln>
        </p:spPr>
      </p:pic>
      <p:sp>
        <p:nvSpPr>
          <p:cNvPr id="199" name="Google Shape;199;p11"/>
          <p:cNvSpPr txBox="1"/>
          <p:nvPr/>
        </p:nvSpPr>
        <p:spPr>
          <a:xfrm>
            <a:off x="1094219" y="4413562"/>
            <a:ext cx="392278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Science and knowledge (e.g., IPCC)</a:t>
            </a:r>
            <a:endParaRPr sz="1400" b="0" i="0" u="none" strike="noStrike" cap="none">
              <a:solidFill>
                <a:srgbClr val="000000"/>
              </a:solidFill>
              <a:latin typeface="Arial"/>
              <a:ea typeface="Arial"/>
              <a:cs typeface="Arial"/>
              <a:sym typeface="Arial"/>
            </a:endParaRPr>
          </a:p>
        </p:txBody>
      </p:sp>
      <p:sp>
        <p:nvSpPr>
          <p:cNvPr id="200" name="Google Shape;200;p11"/>
          <p:cNvSpPr txBox="1"/>
          <p:nvPr/>
        </p:nvSpPr>
        <p:spPr>
          <a:xfrm>
            <a:off x="5017009" y="4892712"/>
            <a:ext cx="307238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International agreements</a:t>
            </a:r>
            <a:endParaRPr sz="1400" b="0" i="0" u="none" strike="noStrike" cap="none">
              <a:solidFill>
                <a:srgbClr val="000000"/>
              </a:solidFill>
              <a:latin typeface="Arial"/>
              <a:ea typeface="Arial"/>
              <a:cs typeface="Arial"/>
              <a:sym typeface="Arial"/>
            </a:endParaRPr>
          </a:p>
        </p:txBody>
      </p:sp>
      <p:sp>
        <p:nvSpPr>
          <p:cNvPr id="201" name="Google Shape;201;p11"/>
          <p:cNvSpPr txBox="1"/>
          <p:nvPr/>
        </p:nvSpPr>
        <p:spPr>
          <a:xfrm>
            <a:off x="8576832" y="4424754"/>
            <a:ext cx="263980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National policies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2"/>
          <p:cNvSpPr/>
          <p:nvPr/>
        </p:nvSpPr>
        <p:spPr>
          <a:xfrm>
            <a:off x="4730263" y="914401"/>
            <a:ext cx="7461738" cy="2297430"/>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1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Two Broad Categories of IAMs</a:t>
            </a:r>
            <a:endParaRPr/>
          </a:p>
        </p:txBody>
      </p:sp>
      <p:sp>
        <p:nvSpPr>
          <p:cNvPr id="209" name="Google Shape;209;p12"/>
          <p:cNvSpPr txBox="1">
            <a:spLocks noGrp="1"/>
          </p:cNvSpPr>
          <p:nvPr>
            <p:ph type="body" idx="1"/>
          </p:nvPr>
        </p:nvSpPr>
        <p:spPr>
          <a:xfrm>
            <a:off x="5679706" y="1260182"/>
            <a:ext cx="6573253" cy="148926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US" dirty="0"/>
              <a:t>“Complex” IAMs:</a:t>
            </a:r>
            <a:endParaRPr dirty="0"/>
          </a:p>
          <a:p>
            <a:pPr marL="0" lvl="0" indent="0" algn="l" rtl="0">
              <a:lnSpc>
                <a:spcPct val="100000"/>
              </a:lnSpc>
              <a:spcBef>
                <a:spcPts val="1000"/>
              </a:spcBef>
              <a:spcAft>
                <a:spcPts val="0"/>
              </a:spcAft>
              <a:buClr>
                <a:schemeClr val="dk1"/>
              </a:buClr>
              <a:buSzPts val="1800"/>
              <a:buNone/>
            </a:pPr>
            <a:r>
              <a:rPr lang="en-US" sz="1800" dirty="0"/>
              <a:t>(e.g., MESSAGE (IIASA, Austria), IMAGE (PBL, Netherland), AIM (NIES, Japan), GCAM (PNNL, USA), REMIND (PIK, Germany), WITCH (CMCC, Italy)</a:t>
            </a:r>
            <a:endParaRPr dirty="0"/>
          </a:p>
        </p:txBody>
      </p:sp>
      <p:sp>
        <p:nvSpPr>
          <p:cNvPr id="210" name="Google Shape;210;p12"/>
          <p:cNvSpPr txBox="1"/>
          <p:nvPr/>
        </p:nvSpPr>
        <p:spPr>
          <a:xfrm>
            <a:off x="838201" y="1273676"/>
            <a:ext cx="4098234" cy="99983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2800"/>
              <a:buFont typeface="Arial"/>
              <a:buNone/>
            </a:pPr>
            <a:r>
              <a:rPr lang="en-US" sz="2800" b="0" i="0" u="none" strike="noStrike" cap="none">
                <a:solidFill>
                  <a:schemeClr val="dk1"/>
                </a:solidFill>
                <a:latin typeface="Arial"/>
                <a:ea typeface="Arial"/>
                <a:cs typeface="Arial"/>
                <a:sym typeface="Arial"/>
              </a:rPr>
              <a:t>“Simple” IAMs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(e.g., DICE, PAGE, FUND)</a:t>
            </a:r>
            <a:endParaRPr sz="1400" b="0" i="0" u="none" strike="noStrike" cap="none">
              <a:solidFill>
                <a:srgbClr val="000000"/>
              </a:solidFill>
              <a:latin typeface="Arial"/>
              <a:ea typeface="Arial"/>
              <a:cs typeface="Arial"/>
              <a:sym typeface="Arial"/>
            </a:endParaRPr>
          </a:p>
        </p:txBody>
      </p:sp>
      <p:sp>
        <p:nvSpPr>
          <p:cNvPr id="211" name="Google Shape;211;p12"/>
          <p:cNvSpPr txBox="1"/>
          <p:nvPr/>
        </p:nvSpPr>
        <p:spPr>
          <a:xfrm>
            <a:off x="682731" y="3211830"/>
            <a:ext cx="4625339"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Small number of simple equations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Focused on climate policy benefit-cost analysis (benefits=avoided damages)</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Can quickly identify the most important drivers of benefits/costs of climate policy</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Lightweight, can quickly incorporate new findings and assumptions</a:t>
            </a:r>
            <a:endParaRPr sz="1400" b="0" i="0" u="none" strike="noStrike" cap="none">
              <a:solidFill>
                <a:srgbClr val="000000"/>
              </a:solidFill>
              <a:latin typeface="Arial"/>
              <a:ea typeface="Arial"/>
              <a:cs typeface="Arial"/>
              <a:sym typeface="Arial"/>
            </a:endParaRPr>
          </a:p>
        </p:txBody>
      </p:sp>
      <p:sp>
        <p:nvSpPr>
          <p:cNvPr id="212" name="Google Shape;212;p12"/>
          <p:cNvSpPr txBox="1"/>
          <p:nvPr/>
        </p:nvSpPr>
        <p:spPr>
          <a:xfrm>
            <a:off x="5608201" y="3429000"/>
            <a:ext cx="6126600" cy="2586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Thousands of complex equations describing physics, chemistry, biology, economics</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Explore the </a:t>
            </a:r>
            <a:r>
              <a:rPr lang="en-US" sz="1800" b="0" i="1" u="none" strike="noStrike" cap="none" dirty="0">
                <a:solidFill>
                  <a:schemeClr val="dk1"/>
                </a:solidFill>
                <a:latin typeface="Arial"/>
                <a:ea typeface="Arial"/>
                <a:cs typeface="Arial"/>
                <a:sym typeface="Arial"/>
              </a:rPr>
              <a:t>details</a:t>
            </a:r>
            <a:r>
              <a:rPr lang="en-US" sz="1800" b="0" i="0" u="none" strike="noStrike" cap="none" dirty="0">
                <a:solidFill>
                  <a:schemeClr val="dk1"/>
                </a:solidFill>
                <a:latin typeface="Arial"/>
                <a:ea typeface="Arial"/>
                <a:cs typeface="Arial"/>
                <a:sym typeface="Arial"/>
              </a:rPr>
              <a:t> of mitigation pathways--energy/land sector transformations, alternative market instruments, implications of regional delays and non-cooperation </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Exploring multi-system (i.e.) feedbacks between human and climate system is possible (currently cutting-edge)</a:t>
            </a:r>
            <a:endParaRPr sz="1400" b="0" i="0" u="none" strike="noStrike" cap="none" dirty="0">
              <a:solidFill>
                <a:srgbClr val="000000"/>
              </a:solidFill>
              <a:latin typeface="Arial"/>
              <a:ea typeface="Arial"/>
              <a:cs typeface="Arial"/>
              <a:sym typeface="Arial"/>
            </a:endParaRPr>
          </a:p>
        </p:txBody>
      </p:sp>
      <p:sp>
        <p:nvSpPr>
          <p:cNvPr id="213" name="Google Shape;213;p12"/>
          <p:cNvSpPr/>
          <p:nvPr/>
        </p:nvSpPr>
        <p:spPr>
          <a:xfrm rot="20782875">
            <a:off x="8815390" y="248033"/>
            <a:ext cx="2244992" cy="1489260"/>
          </a:xfrm>
          <a:prstGeom prst="leftArrow">
            <a:avLst>
              <a:gd name="adj1" fmla="val 50000"/>
              <a:gd name="adj2" fmla="val 50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Our focus in this course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anim calcmode="lin" valueType="num">
                                      <p:cBhvr additive="base">
                                        <p:cTn id="15" dur="250"/>
                                        <p:tgtEl>
                                          <p:spTgt spid="213"/>
                                        </p:tgtEl>
                                        <p:attrNameLst>
                                          <p:attrName>ppt_x</p:attrName>
                                        </p:attrNameLst>
                                      </p:cBhvr>
                                      <p:tavLst>
                                        <p:tav tm="0">
                                          <p:val>
                                            <p:strVal val="#ppt_x+1"/>
                                          </p:val>
                                        </p:tav>
                                        <p:tav tm="100000">
                                          <p:val>
                                            <p:strVal val="#ppt_x"/>
                                          </p:val>
                                        </p:tav>
                                      </p:tavLst>
                                    </p:anim>
                                  </p:childTnLst>
                                </p:cTn>
                              </p:par>
                              <p:par>
                                <p:cTn id="16" presetID="1" presetClass="entr" presetSubtype="0" fill="hold" nodeType="withEffect">
                                  <p:stCondLst>
                                    <p:cond delay="0"/>
                                  </p:stCondLst>
                                  <p:childTnLst>
                                    <p:set>
                                      <p:cBhvr>
                                        <p:cTn id="1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13"/>
          <p:cNvPicPr preferRelativeResize="0"/>
          <p:nvPr/>
        </p:nvPicPr>
        <p:blipFill rotWithShape="1">
          <a:blip r:embed="rId3">
            <a:alphaModFix/>
          </a:blip>
          <a:srcRect/>
          <a:stretch/>
        </p:blipFill>
        <p:spPr>
          <a:xfrm>
            <a:off x="952500" y="0"/>
            <a:ext cx="10287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grpSp>
        <p:nvGrpSpPr>
          <p:cNvPr id="225" name="Google Shape;225;p14"/>
          <p:cNvGrpSpPr/>
          <p:nvPr/>
        </p:nvGrpSpPr>
        <p:grpSpPr>
          <a:xfrm>
            <a:off x="6883303" y="2183669"/>
            <a:ext cx="4851497" cy="2808671"/>
            <a:chOff x="6883303" y="1427402"/>
            <a:chExt cx="4851497" cy="2808671"/>
          </a:xfrm>
        </p:grpSpPr>
        <p:sp>
          <p:nvSpPr>
            <p:cNvPr id="226" name="Google Shape;226;p14"/>
            <p:cNvSpPr/>
            <p:nvPr/>
          </p:nvSpPr>
          <p:spPr>
            <a:xfrm>
              <a:off x="9651199" y="2139356"/>
              <a:ext cx="1740567" cy="1251722"/>
            </a:xfrm>
            <a:prstGeom prst="roundRect">
              <a:avLst>
                <a:gd name="adj" fmla="val 16667"/>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Impact on climate</a:t>
              </a:r>
              <a:endParaRPr sz="1400" b="0" i="0" u="none" strike="noStrike" cap="none">
                <a:solidFill>
                  <a:srgbClr val="000000"/>
                </a:solidFill>
                <a:latin typeface="Arial"/>
                <a:ea typeface="Arial"/>
                <a:cs typeface="Arial"/>
                <a:sym typeface="Arial"/>
              </a:endParaRPr>
            </a:p>
          </p:txBody>
        </p:sp>
        <p:sp>
          <p:nvSpPr>
            <p:cNvPr id="227" name="Google Shape;227;p14"/>
            <p:cNvSpPr/>
            <p:nvPr/>
          </p:nvSpPr>
          <p:spPr>
            <a:xfrm>
              <a:off x="6883303" y="1427402"/>
              <a:ext cx="4851497" cy="2808671"/>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Arial"/>
                  <a:ea typeface="Arial"/>
                  <a:cs typeface="Arial"/>
                  <a:sym typeface="Arial"/>
                </a:rPr>
                <a:t>Climate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28" name="Google Shape;228;p14"/>
          <p:cNvGrpSpPr/>
          <p:nvPr/>
        </p:nvGrpSpPr>
        <p:grpSpPr>
          <a:xfrm>
            <a:off x="2377124" y="1985109"/>
            <a:ext cx="6254869" cy="4342128"/>
            <a:chOff x="2386913" y="1163681"/>
            <a:chExt cx="6254869" cy="4342128"/>
          </a:xfrm>
        </p:grpSpPr>
        <p:sp>
          <p:nvSpPr>
            <p:cNvPr id="229" name="Google Shape;229;p14"/>
            <p:cNvSpPr/>
            <p:nvPr/>
          </p:nvSpPr>
          <p:spPr>
            <a:xfrm>
              <a:off x="4616319" y="2932297"/>
              <a:ext cx="1443790" cy="1021661"/>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Land productivity and costs</a:t>
              </a:r>
              <a:endParaRPr sz="1400" b="0" i="0" u="none" strike="noStrike" cap="none">
                <a:solidFill>
                  <a:srgbClr val="000000"/>
                </a:solidFill>
                <a:latin typeface="Arial"/>
                <a:ea typeface="Arial"/>
                <a:cs typeface="Arial"/>
                <a:sym typeface="Arial"/>
              </a:endParaRPr>
            </a:p>
          </p:txBody>
        </p:sp>
        <p:sp>
          <p:nvSpPr>
            <p:cNvPr id="230" name="Google Shape;230;p14"/>
            <p:cNvSpPr/>
            <p:nvPr/>
          </p:nvSpPr>
          <p:spPr>
            <a:xfrm>
              <a:off x="6001330" y="3286751"/>
              <a:ext cx="1740568" cy="1251722"/>
            </a:xfrm>
            <a:prstGeom prst="roundRect">
              <a:avLst>
                <a:gd name="adj" fmla="val 16667"/>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Agriculture production, land use and food prices</a:t>
              </a:r>
              <a:endParaRPr sz="1400" b="0" i="0" u="none" strike="noStrike" cap="none">
                <a:solidFill>
                  <a:srgbClr val="000000"/>
                </a:solidFill>
                <a:latin typeface="Arial"/>
                <a:ea typeface="Arial"/>
                <a:cs typeface="Arial"/>
                <a:sym typeface="Arial"/>
              </a:endParaRPr>
            </a:p>
          </p:txBody>
        </p:sp>
        <p:sp>
          <p:nvSpPr>
            <p:cNvPr id="231" name="Google Shape;231;p14"/>
            <p:cNvSpPr/>
            <p:nvPr/>
          </p:nvSpPr>
          <p:spPr>
            <a:xfrm rot="1125979">
              <a:off x="2660998" y="2011272"/>
              <a:ext cx="5706698" cy="2646947"/>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Arial"/>
                  <a:ea typeface="Arial"/>
                  <a:cs typeface="Arial"/>
                  <a:sym typeface="Arial"/>
                </a:rPr>
                <a:t>Land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2" name="Google Shape;232;p14"/>
          <p:cNvSpPr/>
          <p:nvPr/>
        </p:nvSpPr>
        <p:spPr>
          <a:xfrm>
            <a:off x="3631566" y="987221"/>
            <a:ext cx="6103456" cy="5234434"/>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Arial"/>
                <a:ea typeface="Arial"/>
                <a:cs typeface="Arial"/>
                <a:sym typeface="Arial"/>
              </a:rPr>
              <a:t>Water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33" name="Google Shape;233;p14"/>
          <p:cNvGrpSpPr/>
          <p:nvPr/>
        </p:nvGrpSpPr>
        <p:grpSpPr>
          <a:xfrm>
            <a:off x="2355183" y="636345"/>
            <a:ext cx="6298752" cy="4528535"/>
            <a:chOff x="2355183" y="-27438"/>
            <a:chExt cx="6298752" cy="4528535"/>
          </a:xfrm>
        </p:grpSpPr>
        <p:sp>
          <p:nvSpPr>
            <p:cNvPr id="234" name="Google Shape;234;p14"/>
            <p:cNvSpPr/>
            <p:nvPr/>
          </p:nvSpPr>
          <p:spPr>
            <a:xfrm>
              <a:off x="4617780" y="1738758"/>
              <a:ext cx="1443790" cy="1054981"/>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Technology efficiency and costs</a:t>
              </a: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a:off x="5991258" y="1040106"/>
              <a:ext cx="1740568" cy="1251722"/>
            </a:xfrm>
            <a:prstGeom prst="roundRect">
              <a:avLst>
                <a:gd name="adj" fmla="val 16667"/>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Energy supply and energy prices</a:t>
              </a: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rot="-1194955">
              <a:off x="2653091" y="861643"/>
              <a:ext cx="5702935" cy="2750373"/>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Arial"/>
                  <a:ea typeface="Arial"/>
                  <a:cs typeface="Arial"/>
                  <a:sym typeface="Arial"/>
                </a:rPr>
                <a:t>Energy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accent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7" name="Google Shape;237;p1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What information do IAMs read in and what do they produce</a:t>
            </a:r>
            <a:endParaRPr/>
          </a:p>
        </p:txBody>
      </p:sp>
      <p:sp>
        <p:nvSpPr>
          <p:cNvPr id="238" name="Google Shape;238;p14"/>
          <p:cNvSpPr/>
          <p:nvPr/>
        </p:nvSpPr>
        <p:spPr>
          <a:xfrm>
            <a:off x="1138990" y="3051605"/>
            <a:ext cx="1443790" cy="1041178"/>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Population and GDP pathways</a:t>
            </a:r>
            <a:endParaRPr sz="1400" b="0" i="0" u="none" strike="noStrike" cap="none">
              <a:solidFill>
                <a:srgbClr val="000000"/>
              </a:solidFill>
              <a:latin typeface="Arial"/>
              <a:ea typeface="Arial"/>
              <a:cs typeface="Arial"/>
              <a:sym typeface="Arial"/>
            </a:endParaRPr>
          </a:p>
        </p:txBody>
      </p:sp>
      <p:sp>
        <p:nvSpPr>
          <p:cNvPr id="239" name="Google Shape;239;p14"/>
          <p:cNvSpPr txBox="1">
            <a:spLocks noGrp="1"/>
          </p:cNvSpPr>
          <p:nvPr>
            <p:ph type="body" idx="1"/>
          </p:nvPr>
        </p:nvSpPr>
        <p:spPr>
          <a:xfrm>
            <a:off x="711464" y="5725655"/>
            <a:ext cx="4566346" cy="1075422"/>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600"/>
              <a:buChar char="•"/>
            </a:pPr>
            <a:r>
              <a:rPr lang="en-US" sz="1600" b="1"/>
              <a:t>Both inputs and outputs are quantitative.</a:t>
            </a:r>
            <a:endParaRPr/>
          </a:p>
          <a:p>
            <a:pPr marL="228600" lvl="0" indent="-228600" algn="l" rtl="0">
              <a:lnSpc>
                <a:spcPct val="100000"/>
              </a:lnSpc>
              <a:spcBef>
                <a:spcPts val="1000"/>
              </a:spcBef>
              <a:spcAft>
                <a:spcPts val="0"/>
              </a:spcAft>
              <a:buClr>
                <a:schemeClr val="dk1"/>
              </a:buClr>
              <a:buSzPts val="1600"/>
              <a:buChar char="•"/>
            </a:pPr>
            <a:r>
              <a:rPr lang="en-US" sz="1600" b="1"/>
              <a:t>Qualitative storyline -&gt; quantitative inputs</a:t>
            </a:r>
            <a:endParaRPr/>
          </a:p>
          <a:p>
            <a:pPr marL="228600" lvl="0" indent="-228600" algn="l" rtl="0">
              <a:lnSpc>
                <a:spcPct val="100000"/>
              </a:lnSpc>
              <a:spcBef>
                <a:spcPts val="1000"/>
              </a:spcBef>
              <a:spcAft>
                <a:spcPts val="0"/>
              </a:spcAft>
              <a:buClr>
                <a:schemeClr val="dk1"/>
              </a:buClr>
              <a:buSzPts val="1600"/>
              <a:buChar char="•"/>
            </a:pPr>
            <a:r>
              <a:rPr lang="en-US" sz="1600" b="1"/>
              <a:t>Quantitative outputs -&gt; qualitative insights</a:t>
            </a:r>
            <a:endParaRPr/>
          </a:p>
        </p:txBody>
      </p:sp>
      <p:grpSp>
        <p:nvGrpSpPr>
          <p:cNvPr id="240" name="Google Shape;240;p14"/>
          <p:cNvGrpSpPr/>
          <p:nvPr/>
        </p:nvGrpSpPr>
        <p:grpSpPr>
          <a:xfrm>
            <a:off x="561474" y="2263983"/>
            <a:ext cx="4566346" cy="2646947"/>
            <a:chOff x="561474" y="1600200"/>
            <a:chExt cx="4566346" cy="2646947"/>
          </a:xfrm>
        </p:grpSpPr>
        <p:sp>
          <p:nvSpPr>
            <p:cNvPr id="241" name="Google Shape;241;p14"/>
            <p:cNvSpPr/>
            <p:nvPr/>
          </p:nvSpPr>
          <p:spPr>
            <a:xfrm>
              <a:off x="2831568" y="2275217"/>
              <a:ext cx="1962575" cy="1251722"/>
            </a:xfrm>
            <a:prstGeom prst="roundRect">
              <a:avLst>
                <a:gd name="adj" fmla="val 16667"/>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Energy demand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Food demand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Water demand</a:t>
              </a:r>
              <a:endParaRPr sz="1400" b="0" i="0" u="none" strike="noStrike" cap="none">
                <a:solidFill>
                  <a:srgbClr val="000000"/>
                </a:solidFill>
                <a:latin typeface="Arial"/>
                <a:ea typeface="Arial"/>
                <a:cs typeface="Arial"/>
                <a:sym typeface="Arial"/>
              </a:endParaRPr>
            </a:p>
          </p:txBody>
        </p:sp>
        <p:sp>
          <p:nvSpPr>
            <p:cNvPr id="242" name="Google Shape;242;p14"/>
            <p:cNvSpPr/>
            <p:nvPr/>
          </p:nvSpPr>
          <p:spPr>
            <a:xfrm>
              <a:off x="561474" y="1600200"/>
              <a:ext cx="4566346" cy="2646947"/>
            </a:xfrm>
            <a:prstGeom prst="ellipse">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6"/>
                  </a:solidFill>
                  <a:latin typeface="Arial"/>
                  <a:ea typeface="Arial"/>
                  <a:cs typeface="Arial"/>
                  <a:sym typeface="Arial"/>
                </a:rPr>
                <a:t>Economy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43" name="Google Shape;243;p14"/>
          <p:cNvGrpSpPr/>
          <p:nvPr/>
        </p:nvGrpSpPr>
        <p:grpSpPr>
          <a:xfrm>
            <a:off x="6283507" y="2895623"/>
            <a:ext cx="3083758" cy="1251722"/>
            <a:chOff x="6138368" y="2147693"/>
            <a:chExt cx="3083758" cy="1251722"/>
          </a:xfrm>
        </p:grpSpPr>
        <p:sp>
          <p:nvSpPr>
            <p:cNvPr id="244" name="Google Shape;244;p14"/>
            <p:cNvSpPr/>
            <p:nvPr/>
          </p:nvSpPr>
          <p:spPr>
            <a:xfrm>
              <a:off x="6138368" y="2272708"/>
              <a:ext cx="1376354" cy="1021661"/>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Emissions factors</a:t>
              </a:r>
              <a:endParaRPr sz="1400" b="0" i="0" u="none" strike="noStrike" cap="none">
                <a:solidFill>
                  <a:srgbClr val="000000"/>
                </a:solidFill>
                <a:latin typeface="Arial"/>
                <a:ea typeface="Arial"/>
                <a:cs typeface="Arial"/>
                <a:sym typeface="Arial"/>
              </a:endParaRPr>
            </a:p>
          </p:txBody>
        </p:sp>
        <p:sp>
          <p:nvSpPr>
            <p:cNvPr id="245" name="Google Shape;245;p14"/>
            <p:cNvSpPr/>
            <p:nvPr/>
          </p:nvSpPr>
          <p:spPr>
            <a:xfrm>
              <a:off x="7481559" y="2147693"/>
              <a:ext cx="1740567" cy="1251722"/>
            </a:xfrm>
            <a:prstGeom prst="roundRect">
              <a:avLst>
                <a:gd name="adj" fmla="val 16667"/>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Impact on emissions</a:t>
              </a:r>
              <a:endParaRPr sz="1400" b="0" i="0" u="none" strike="noStrike" cap="none">
                <a:solidFill>
                  <a:srgbClr val="000000"/>
                </a:solidFill>
                <a:latin typeface="Arial"/>
                <a:ea typeface="Arial"/>
                <a:cs typeface="Arial"/>
                <a:sym typeface="Arial"/>
              </a:endParaRPr>
            </a:p>
          </p:txBody>
        </p:sp>
      </p:grpSp>
      <p:grpSp>
        <p:nvGrpSpPr>
          <p:cNvPr id="246" name="Google Shape;246;p14"/>
          <p:cNvGrpSpPr/>
          <p:nvPr/>
        </p:nvGrpSpPr>
        <p:grpSpPr>
          <a:xfrm>
            <a:off x="3192005" y="647114"/>
            <a:ext cx="2967758" cy="5580614"/>
            <a:chOff x="3192005" y="647114"/>
            <a:chExt cx="2967758" cy="5580614"/>
          </a:xfrm>
        </p:grpSpPr>
        <p:sp>
          <p:nvSpPr>
            <p:cNvPr id="247" name="Google Shape;247;p14"/>
            <p:cNvSpPr/>
            <p:nvPr/>
          </p:nvSpPr>
          <p:spPr>
            <a:xfrm rot="-9115712">
              <a:off x="3302663" y="4572627"/>
              <a:ext cx="2576545" cy="1114425"/>
            </a:xfrm>
            <a:prstGeom prst="curvedDownArrow">
              <a:avLst>
                <a:gd name="adj1" fmla="val 25000"/>
                <a:gd name="adj2" fmla="val 50000"/>
                <a:gd name="adj3" fmla="val 25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8" name="Google Shape;248;p14"/>
            <p:cNvSpPr/>
            <p:nvPr/>
          </p:nvSpPr>
          <p:spPr>
            <a:xfrm rot="3743045">
              <a:off x="4134090" y="416821"/>
              <a:ext cx="1124187" cy="2715404"/>
            </a:xfrm>
            <a:prstGeom prst="curvedRightArrow">
              <a:avLst>
                <a:gd name="adj1" fmla="val 25000"/>
                <a:gd name="adj2" fmla="val 50000"/>
                <a:gd name="adj3" fmla="val 25000"/>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49" name="Google Shape;249;p14"/>
          <p:cNvSpPr/>
          <p:nvPr/>
        </p:nvSpPr>
        <p:spPr>
          <a:xfrm>
            <a:off x="925375" y="1464520"/>
            <a:ext cx="1097280" cy="548640"/>
          </a:xfrm>
          <a:prstGeom prst="rect">
            <a:avLst/>
          </a:prstGeom>
          <a:solidFill>
            <a:schemeClr val="accent5"/>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Inputs</a:t>
            </a:r>
            <a:endParaRPr sz="1400" b="0" i="0" u="none" strike="noStrike" cap="none">
              <a:solidFill>
                <a:srgbClr val="000000"/>
              </a:solidFill>
              <a:latin typeface="Arial"/>
              <a:ea typeface="Arial"/>
              <a:cs typeface="Arial"/>
              <a:sym typeface="Arial"/>
            </a:endParaRPr>
          </a:p>
        </p:txBody>
      </p:sp>
      <p:sp>
        <p:nvSpPr>
          <p:cNvPr id="250" name="Google Shape;250;p14"/>
          <p:cNvSpPr/>
          <p:nvPr/>
        </p:nvSpPr>
        <p:spPr>
          <a:xfrm>
            <a:off x="2073249" y="1468429"/>
            <a:ext cx="1097280" cy="548640"/>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Outputs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fade">
                                      <p:cBhvr>
                                        <p:cTn id="17" dur="500"/>
                                        <p:tgtEl>
                                          <p:spTgt spid="2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500"/>
                                        <p:tgtEl>
                                          <p:spTgt spid="2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animEffect transition="in" filter="fade">
                                      <p:cBhvr>
                                        <p:cTn id="27" dur="500"/>
                                        <p:tgtEl>
                                          <p:spTgt spid="2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fade">
                                      <p:cBhvr>
                                        <p:cTn id="32" dur="500"/>
                                        <p:tgtEl>
                                          <p:spTgt spid="2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Classic IAM outputs: emissions pathways</a:t>
            </a:r>
            <a:endParaRPr/>
          </a:p>
        </p:txBody>
      </p:sp>
      <p:pic>
        <p:nvPicPr>
          <p:cNvPr id="257" name="Google Shape;257;p15"/>
          <p:cNvPicPr preferRelativeResize="0"/>
          <p:nvPr/>
        </p:nvPicPr>
        <p:blipFill rotWithShape="1">
          <a:blip r:embed="rId3">
            <a:alphaModFix/>
          </a:blip>
          <a:srcRect t="26667" b="7630"/>
          <a:stretch/>
        </p:blipFill>
        <p:spPr>
          <a:xfrm>
            <a:off x="838201" y="1213925"/>
            <a:ext cx="8067260" cy="5383726"/>
          </a:xfrm>
          <a:prstGeom prst="rect">
            <a:avLst/>
          </a:prstGeom>
          <a:noFill/>
          <a:ln>
            <a:noFill/>
          </a:ln>
        </p:spPr>
      </p:pic>
      <p:sp>
        <p:nvSpPr>
          <p:cNvPr id="258" name="Google Shape;258;p15"/>
          <p:cNvSpPr/>
          <p:nvPr/>
        </p:nvSpPr>
        <p:spPr>
          <a:xfrm>
            <a:off x="3613207" y="1275605"/>
            <a:ext cx="2084207" cy="999833"/>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CO2 emissions pathways</a:t>
            </a:r>
            <a:endParaRPr sz="1400" b="0" i="0" u="none" strike="noStrike" cap="none">
              <a:solidFill>
                <a:srgbClr val="000000"/>
              </a:solidFill>
              <a:latin typeface="Arial"/>
              <a:ea typeface="Arial"/>
              <a:cs typeface="Arial"/>
              <a:sym typeface="Arial"/>
            </a:endParaRPr>
          </a:p>
        </p:txBody>
      </p:sp>
      <p:sp>
        <p:nvSpPr>
          <p:cNvPr id="259" name="Google Shape;259;p15"/>
          <p:cNvSpPr/>
          <p:nvPr/>
        </p:nvSpPr>
        <p:spPr>
          <a:xfrm>
            <a:off x="8606522" y="2490629"/>
            <a:ext cx="1997001" cy="1438287"/>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Non-CO2 emissions pathways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ppt_w</p:attrName>
                                        </p:attrNameLst>
                                      </p:cBhvr>
                                      <p:tavLst>
                                        <p:tav tm="0">
                                          <p:val>
                                            <p:strVal val="0"/>
                                          </p:val>
                                        </p:tav>
                                        <p:tav tm="100000">
                                          <p:val>
                                            <p:strVal val="#ppt_w"/>
                                          </p:val>
                                        </p:tav>
                                      </p:tavLst>
                                    </p:anim>
                                    <p:anim calcmode="lin" valueType="num">
                                      <p:cBhvr additive="base">
                                        <p:cTn id="8" dur="500"/>
                                        <p:tgtEl>
                                          <p:spTgt spid="25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9"/>
                                        </p:tgtEl>
                                        <p:attrNameLst>
                                          <p:attrName>style.visibility</p:attrName>
                                        </p:attrNameLst>
                                      </p:cBhvr>
                                      <p:to>
                                        <p:strVal val="visible"/>
                                      </p:to>
                                    </p:set>
                                    <p:anim calcmode="lin" valueType="num">
                                      <p:cBhvr additive="base">
                                        <p:cTn id="13" dur="500"/>
                                        <p:tgtEl>
                                          <p:spTgt spid="259"/>
                                        </p:tgtEl>
                                        <p:attrNameLst>
                                          <p:attrName>ppt_w</p:attrName>
                                        </p:attrNameLst>
                                      </p:cBhvr>
                                      <p:tavLst>
                                        <p:tav tm="0">
                                          <p:val>
                                            <p:strVal val="0"/>
                                          </p:val>
                                        </p:tav>
                                        <p:tav tm="100000">
                                          <p:val>
                                            <p:strVal val="#ppt_w"/>
                                          </p:val>
                                        </p:tav>
                                      </p:tavLst>
                                    </p:anim>
                                    <p:anim calcmode="lin" valueType="num">
                                      <p:cBhvr additive="base">
                                        <p:cTn id="14" dur="500"/>
                                        <p:tgtEl>
                                          <p:spTgt spid="2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Classic IAM outputs: emissions pathways</a:t>
            </a:r>
            <a:endParaRPr/>
          </a:p>
        </p:txBody>
      </p:sp>
      <p:sp>
        <p:nvSpPr>
          <p:cNvPr id="266" name="Google Shape;266;p16"/>
          <p:cNvSpPr txBox="1">
            <a:spLocks noGrp="1"/>
          </p:cNvSpPr>
          <p:nvPr>
            <p:ph type="body" idx="1"/>
          </p:nvPr>
        </p:nvSpPr>
        <p:spPr>
          <a:xfrm>
            <a:off x="721233" y="1467650"/>
            <a:ext cx="10896600" cy="54906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000"/>
              <a:t>Global and sectoral emissions in 1.5–2°C pathways</a:t>
            </a:r>
            <a:endParaRPr/>
          </a:p>
          <a:p>
            <a:pPr marL="228600" lvl="0" indent="-101600" algn="l" rtl="0">
              <a:lnSpc>
                <a:spcPct val="100000"/>
              </a:lnSpc>
              <a:spcBef>
                <a:spcPts val="1000"/>
              </a:spcBef>
              <a:spcAft>
                <a:spcPts val="0"/>
              </a:spcAft>
              <a:buClr>
                <a:schemeClr val="dk1"/>
              </a:buClr>
              <a:buSzPts val="2000"/>
              <a:buNone/>
            </a:pPr>
            <a:endParaRPr sz="2000"/>
          </a:p>
        </p:txBody>
      </p:sp>
      <p:pic>
        <p:nvPicPr>
          <p:cNvPr id="267" name="Google Shape;267;p16" descr="figure1"/>
          <p:cNvPicPr preferRelativeResize="0"/>
          <p:nvPr/>
        </p:nvPicPr>
        <p:blipFill rotWithShape="1">
          <a:blip r:embed="rId3">
            <a:alphaModFix/>
          </a:blip>
          <a:srcRect b="46499"/>
          <a:stretch/>
        </p:blipFill>
        <p:spPr>
          <a:xfrm>
            <a:off x="721233" y="2257818"/>
            <a:ext cx="10058400" cy="3786585"/>
          </a:xfrm>
          <a:prstGeom prst="rect">
            <a:avLst/>
          </a:prstGeom>
          <a:noFill/>
          <a:ln>
            <a:noFill/>
          </a:ln>
        </p:spPr>
      </p:pic>
      <p:sp>
        <p:nvSpPr>
          <p:cNvPr id="268" name="Google Shape;268;p16"/>
          <p:cNvSpPr txBox="1"/>
          <p:nvPr/>
        </p:nvSpPr>
        <p:spPr>
          <a:xfrm>
            <a:off x="838201" y="6206919"/>
            <a:ext cx="189026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Luderer et al. 2018. NCC</a:t>
            </a:r>
            <a:endParaRPr sz="1400" b="0" i="0" u="none" strike="noStrike" cap="none">
              <a:solidFill>
                <a:srgbClr val="000000"/>
              </a:solidFill>
              <a:latin typeface="Arial"/>
              <a:ea typeface="Arial"/>
              <a:cs typeface="Arial"/>
              <a:sym typeface="Arial"/>
            </a:endParaRPr>
          </a:p>
        </p:txBody>
      </p:sp>
      <p:sp>
        <p:nvSpPr>
          <p:cNvPr id="269" name="Google Shape;269;p16"/>
          <p:cNvSpPr/>
          <p:nvPr/>
        </p:nvSpPr>
        <p:spPr>
          <a:xfrm>
            <a:off x="4336611" y="1077816"/>
            <a:ext cx="2241990" cy="1119945"/>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Sectoral details of the emissions pathways</a:t>
            </a:r>
            <a:endParaRPr sz="1400" b="0" i="0" u="none" strike="noStrike" cap="none">
              <a:solidFill>
                <a:srgbClr val="000000"/>
              </a:solidFill>
              <a:latin typeface="Arial"/>
              <a:ea typeface="Arial"/>
              <a:cs typeface="Arial"/>
              <a:sym typeface="Arial"/>
            </a:endParaRPr>
          </a:p>
        </p:txBody>
      </p:sp>
      <p:sp>
        <p:nvSpPr>
          <p:cNvPr id="270" name="Google Shape;270;p16"/>
          <p:cNvSpPr/>
          <p:nvPr/>
        </p:nvSpPr>
        <p:spPr>
          <a:xfrm>
            <a:off x="7526371" y="1137873"/>
            <a:ext cx="2497445" cy="999833"/>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Cumulative CO2 or carbon budget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base">
                                        <p:cTn id="7" dur="500"/>
                                        <p:tgtEl>
                                          <p:spTgt spid="269"/>
                                        </p:tgtEl>
                                        <p:attrNameLst>
                                          <p:attrName>ppt_w</p:attrName>
                                        </p:attrNameLst>
                                      </p:cBhvr>
                                      <p:tavLst>
                                        <p:tav tm="0">
                                          <p:val>
                                            <p:strVal val="0"/>
                                          </p:val>
                                        </p:tav>
                                        <p:tav tm="100000">
                                          <p:val>
                                            <p:strVal val="#ppt_w"/>
                                          </p:val>
                                        </p:tav>
                                      </p:tavLst>
                                    </p:anim>
                                    <p:anim calcmode="lin" valueType="num">
                                      <p:cBhvr additive="base">
                                        <p:cTn id="8" dur="500"/>
                                        <p:tgtEl>
                                          <p:spTgt spid="269"/>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70"/>
                                        </p:tgtEl>
                                        <p:attrNameLst>
                                          <p:attrName>style.visibility</p:attrName>
                                        </p:attrNameLst>
                                      </p:cBhvr>
                                      <p:to>
                                        <p:strVal val="visible"/>
                                      </p:to>
                                    </p:set>
                                    <p:anim calcmode="lin" valueType="num">
                                      <p:cBhvr additive="base">
                                        <p:cTn id="13" dur="500"/>
                                        <p:tgtEl>
                                          <p:spTgt spid="270"/>
                                        </p:tgtEl>
                                        <p:attrNameLst>
                                          <p:attrName>ppt_w</p:attrName>
                                        </p:attrNameLst>
                                      </p:cBhvr>
                                      <p:tavLst>
                                        <p:tav tm="0">
                                          <p:val>
                                            <p:strVal val="0"/>
                                          </p:val>
                                        </p:tav>
                                        <p:tav tm="100000">
                                          <p:val>
                                            <p:strVal val="#ppt_w"/>
                                          </p:val>
                                        </p:tav>
                                      </p:tavLst>
                                    </p:anim>
                                    <p:anim calcmode="lin" valueType="num">
                                      <p:cBhvr additive="base">
                                        <p:cTn id="14" dur="500"/>
                                        <p:tgtEl>
                                          <p:spTgt spid="27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Classic IAM outputs: energy system transformation</a:t>
            </a:r>
            <a:endParaRPr/>
          </a:p>
        </p:txBody>
      </p:sp>
      <p:sp>
        <p:nvSpPr>
          <p:cNvPr id="277" name="Google Shape;277;p17"/>
          <p:cNvSpPr txBox="1">
            <a:spLocks noGrp="1"/>
          </p:cNvSpPr>
          <p:nvPr>
            <p:ph type="body" idx="1"/>
          </p:nvPr>
        </p:nvSpPr>
        <p:spPr>
          <a:xfrm>
            <a:off x="838201" y="1260182"/>
            <a:ext cx="4105275" cy="646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000"/>
              <a:t>Energy supply</a:t>
            </a:r>
            <a:endParaRPr/>
          </a:p>
        </p:txBody>
      </p:sp>
      <p:pic>
        <p:nvPicPr>
          <p:cNvPr id="278" name="Google Shape;278;p17" descr="figure3"/>
          <p:cNvPicPr preferRelativeResize="0"/>
          <p:nvPr/>
        </p:nvPicPr>
        <p:blipFill rotWithShape="1">
          <a:blip r:embed="rId3">
            <a:alphaModFix/>
          </a:blip>
          <a:srcRect t="50000"/>
          <a:stretch/>
        </p:blipFill>
        <p:spPr>
          <a:xfrm>
            <a:off x="838201" y="1822996"/>
            <a:ext cx="9144000" cy="4211309"/>
          </a:xfrm>
          <a:prstGeom prst="rect">
            <a:avLst/>
          </a:prstGeom>
          <a:noFill/>
          <a:ln>
            <a:noFill/>
          </a:ln>
        </p:spPr>
      </p:pic>
      <p:sp>
        <p:nvSpPr>
          <p:cNvPr id="279" name="Google Shape;279;p17"/>
          <p:cNvSpPr txBox="1"/>
          <p:nvPr/>
        </p:nvSpPr>
        <p:spPr>
          <a:xfrm>
            <a:off x="838201" y="6206919"/>
            <a:ext cx="214103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van Vuuren et al. 2018. NCC</a:t>
            </a:r>
            <a:endParaRPr sz="1400" b="0" i="0" u="none" strike="noStrike" cap="none">
              <a:solidFill>
                <a:srgbClr val="000000"/>
              </a:solidFill>
              <a:latin typeface="Arial"/>
              <a:ea typeface="Arial"/>
              <a:cs typeface="Arial"/>
              <a:sym typeface="Arial"/>
            </a:endParaRPr>
          </a:p>
        </p:txBody>
      </p:sp>
      <p:sp>
        <p:nvSpPr>
          <p:cNvPr id="280" name="Google Shape;280;p17"/>
          <p:cNvSpPr/>
          <p:nvPr/>
        </p:nvSpPr>
        <p:spPr>
          <a:xfrm>
            <a:off x="838201" y="1670855"/>
            <a:ext cx="2291861" cy="1268981"/>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Primary energy by different fuels and technologies</a:t>
            </a:r>
            <a:endParaRPr sz="1400" b="0" i="0" u="none" strike="noStrike" cap="none">
              <a:solidFill>
                <a:srgbClr val="000000"/>
              </a:solidFill>
              <a:latin typeface="Arial"/>
              <a:ea typeface="Arial"/>
              <a:cs typeface="Arial"/>
              <a:sym typeface="Arial"/>
            </a:endParaRPr>
          </a:p>
        </p:txBody>
      </p:sp>
      <p:sp>
        <p:nvSpPr>
          <p:cNvPr id="281" name="Google Shape;281;p17"/>
          <p:cNvSpPr/>
          <p:nvPr/>
        </p:nvSpPr>
        <p:spPr>
          <a:xfrm>
            <a:off x="9372600" y="2939836"/>
            <a:ext cx="2744300" cy="1490301"/>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Share of low-carbon technologies is consistent across alternate scenarios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500"/>
                                        <p:tgtEl>
                                          <p:spTgt spid="280"/>
                                        </p:tgtEl>
                                        <p:attrNameLst>
                                          <p:attrName>ppt_w</p:attrName>
                                        </p:attrNameLst>
                                      </p:cBhvr>
                                      <p:tavLst>
                                        <p:tav tm="0">
                                          <p:val>
                                            <p:strVal val="0"/>
                                          </p:val>
                                        </p:tav>
                                        <p:tav tm="100000">
                                          <p:val>
                                            <p:strVal val="#ppt_w"/>
                                          </p:val>
                                        </p:tav>
                                      </p:tavLst>
                                    </p:anim>
                                    <p:anim calcmode="lin" valueType="num">
                                      <p:cBhvr additive="base">
                                        <p:cTn id="8" dur="500"/>
                                        <p:tgtEl>
                                          <p:spTgt spid="28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81"/>
                                        </p:tgtEl>
                                        <p:attrNameLst>
                                          <p:attrName>style.visibility</p:attrName>
                                        </p:attrNameLst>
                                      </p:cBhvr>
                                      <p:to>
                                        <p:strVal val="visible"/>
                                      </p:to>
                                    </p:set>
                                    <p:anim calcmode="lin" valueType="num">
                                      <p:cBhvr additive="base">
                                        <p:cTn id="13" dur="500"/>
                                        <p:tgtEl>
                                          <p:spTgt spid="281"/>
                                        </p:tgtEl>
                                        <p:attrNameLst>
                                          <p:attrName>ppt_w</p:attrName>
                                        </p:attrNameLst>
                                      </p:cBhvr>
                                      <p:tavLst>
                                        <p:tav tm="0">
                                          <p:val>
                                            <p:strVal val="0"/>
                                          </p:val>
                                        </p:tav>
                                        <p:tav tm="100000">
                                          <p:val>
                                            <p:strVal val="#ppt_w"/>
                                          </p:val>
                                        </p:tav>
                                      </p:tavLst>
                                    </p:anim>
                                    <p:anim calcmode="lin" valueType="num">
                                      <p:cBhvr additive="base">
                                        <p:cTn id="14" dur="500"/>
                                        <p:tgtEl>
                                          <p:spTgt spid="28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68AB-B437-4DD6-9265-CC05B66D589B}"/>
              </a:ext>
            </a:extLst>
          </p:cNvPr>
          <p:cNvSpPr>
            <a:spLocks noGrp="1"/>
          </p:cNvSpPr>
          <p:nvPr>
            <p:ph type="title"/>
          </p:nvPr>
        </p:nvSpPr>
        <p:spPr>
          <a:xfrm>
            <a:off x="1143000" y="225778"/>
            <a:ext cx="10668000" cy="1092483"/>
          </a:xfrm>
        </p:spPr>
        <p:txBody>
          <a:bodyPr/>
          <a:lstStyle/>
          <a:p>
            <a:r>
              <a:rPr lang="en-US" dirty="0">
                <a:solidFill>
                  <a:schemeClr val="accent2"/>
                </a:solidFill>
                <a:highlight>
                  <a:schemeClr val="lt1"/>
                </a:highlight>
              </a:rPr>
              <a:t>Bio – Haewon McJeon, PhD</a:t>
            </a:r>
            <a:endParaRPr lang="en-US" dirty="0">
              <a:solidFill>
                <a:schemeClr val="tx1"/>
              </a:solidFill>
            </a:endParaRPr>
          </a:p>
        </p:txBody>
      </p:sp>
      <p:sp>
        <p:nvSpPr>
          <p:cNvPr id="3" name="Content Placeholder 2">
            <a:extLst>
              <a:ext uri="{FF2B5EF4-FFF2-40B4-BE49-F238E27FC236}">
                <a16:creationId xmlns:a16="http://schemas.microsoft.com/office/drawing/2014/main" id="{AF2393DE-5359-438F-B080-5782660A0C75}"/>
              </a:ext>
            </a:extLst>
          </p:cNvPr>
          <p:cNvSpPr>
            <a:spLocks noGrp="1"/>
          </p:cNvSpPr>
          <p:nvPr>
            <p:ph sz="quarter" idx="20"/>
          </p:nvPr>
        </p:nvSpPr>
        <p:spPr/>
        <p:txBody>
          <a:bodyPr>
            <a:normAutofit fontScale="70000" lnSpcReduction="20000"/>
          </a:bodyPr>
          <a:lstStyle/>
          <a:p>
            <a:r>
              <a:rPr lang="en-US" sz="2400" dirty="0"/>
              <a:t>B.A. in Economics at Seoul National University</a:t>
            </a:r>
          </a:p>
          <a:p>
            <a:r>
              <a:rPr lang="en-US" sz="2400" dirty="0"/>
              <a:t>Ph.D. in Environmental Policy at University of Maryland</a:t>
            </a:r>
          </a:p>
          <a:p>
            <a:pPr marL="0" indent="0">
              <a:buNone/>
            </a:pPr>
            <a:endParaRPr lang="en-US" sz="2400" dirty="0"/>
          </a:p>
          <a:p>
            <a:r>
              <a:rPr lang="en-US" sz="2400" dirty="0"/>
              <a:t>Senior Economist at PNNL (on leave)</a:t>
            </a:r>
          </a:p>
          <a:p>
            <a:r>
              <a:rPr lang="en-US" sz="2400" dirty="0"/>
              <a:t>Faculty Affiliate with UMD (on leave)</a:t>
            </a:r>
          </a:p>
          <a:p>
            <a:r>
              <a:rPr lang="en-US" sz="2400" dirty="0"/>
              <a:t>Visiting Professor at KAIST (new)</a:t>
            </a:r>
          </a:p>
          <a:p>
            <a:pPr marL="0" indent="0">
              <a:buNone/>
            </a:pPr>
            <a:endParaRPr lang="en-US" sz="2400" dirty="0"/>
          </a:p>
          <a:p>
            <a:r>
              <a:rPr lang="en-US" sz="2400" dirty="0"/>
              <a:t>Modeling Support for the Paris/Glasgow Agreement negotiations</a:t>
            </a:r>
          </a:p>
          <a:p>
            <a:r>
              <a:rPr lang="en-US" sz="2400" dirty="0"/>
              <a:t>IAM modeling lead for the U.S. Long-Term Strategy</a:t>
            </a:r>
          </a:p>
          <a:p>
            <a:r>
              <a:rPr lang="en-US" sz="2400" dirty="0"/>
              <a:t>IAM modeling lead for the America’s Pledge/All-In Reports</a:t>
            </a:r>
          </a:p>
          <a:p>
            <a:pPr marL="0" indent="0">
              <a:buNone/>
            </a:pPr>
            <a:endParaRPr lang="en-US" sz="2400" dirty="0"/>
          </a:p>
          <a:p>
            <a:r>
              <a:rPr lang="en-US" sz="2400" dirty="0"/>
              <a:t>Lots of modeling… </a:t>
            </a:r>
          </a:p>
          <a:p>
            <a:pPr lvl="1"/>
            <a:r>
              <a:rPr lang="en-US" dirty="0"/>
              <a:t>Low Carbon – Shale Gas </a:t>
            </a:r>
          </a:p>
          <a:p>
            <a:pPr lvl="1"/>
            <a:r>
              <a:rPr lang="en-US" dirty="0"/>
              <a:t>Zero Carbon – Solar Wind</a:t>
            </a:r>
          </a:p>
          <a:p>
            <a:pPr lvl="1"/>
            <a:r>
              <a:rPr lang="en-US" dirty="0"/>
              <a:t>Negative Carbon – BECCS DACCS</a:t>
            </a:r>
          </a:p>
        </p:txBody>
      </p:sp>
    </p:spTree>
    <p:extLst>
      <p:ext uri="{BB962C8B-B14F-4D97-AF65-F5344CB8AC3E}">
        <p14:creationId xmlns:p14="http://schemas.microsoft.com/office/powerpoint/2010/main" val="41183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Classic IAM outputs: energy system transformation</a:t>
            </a:r>
            <a:endParaRPr/>
          </a:p>
        </p:txBody>
      </p:sp>
      <p:sp>
        <p:nvSpPr>
          <p:cNvPr id="288" name="Google Shape;288;p18"/>
          <p:cNvSpPr txBox="1">
            <a:spLocks noGrp="1"/>
          </p:cNvSpPr>
          <p:nvPr>
            <p:ph type="body" idx="1"/>
          </p:nvPr>
        </p:nvSpPr>
        <p:spPr>
          <a:xfrm>
            <a:off x="838201" y="1260182"/>
            <a:ext cx="4105275" cy="646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000"/>
              <a:t>End-use sectors</a:t>
            </a:r>
            <a:endParaRPr/>
          </a:p>
        </p:txBody>
      </p:sp>
      <p:pic>
        <p:nvPicPr>
          <p:cNvPr id="289" name="Google Shape;289;p18" descr="figure3"/>
          <p:cNvPicPr preferRelativeResize="0"/>
          <p:nvPr/>
        </p:nvPicPr>
        <p:blipFill rotWithShape="1">
          <a:blip r:embed="rId3">
            <a:alphaModFix/>
          </a:blip>
          <a:srcRect b="24291"/>
          <a:stretch/>
        </p:blipFill>
        <p:spPr>
          <a:xfrm>
            <a:off x="3174944" y="1186606"/>
            <a:ext cx="7772400" cy="5583256"/>
          </a:xfrm>
          <a:prstGeom prst="rect">
            <a:avLst/>
          </a:prstGeom>
          <a:noFill/>
          <a:ln>
            <a:noFill/>
          </a:ln>
        </p:spPr>
      </p:pic>
      <p:sp>
        <p:nvSpPr>
          <p:cNvPr id="290" name="Google Shape;290;p18"/>
          <p:cNvSpPr txBox="1"/>
          <p:nvPr/>
        </p:nvSpPr>
        <p:spPr>
          <a:xfrm>
            <a:off x="838201" y="6550223"/>
            <a:ext cx="189026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Luderer et al. 2018. NCC</a:t>
            </a:r>
            <a:endParaRPr sz="1400" b="0" i="0" u="none" strike="noStrike" cap="none">
              <a:solidFill>
                <a:srgbClr val="000000"/>
              </a:solidFill>
              <a:latin typeface="Arial"/>
              <a:ea typeface="Arial"/>
              <a:cs typeface="Arial"/>
              <a:sym typeface="Arial"/>
            </a:endParaRPr>
          </a:p>
        </p:txBody>
      </p:sp>
      <p:sp>
        <p:nvSpPr>
          <p:cNvPr id="291" name="Google Shape;291;p18"/>
          <p:cNvSpPr/>
          <p:nvPr/>
        </p:nvSpPr>
        <p:spPr>
          <a:xfrm>
            <a:off x="1153922" y="1642160"/>
            <a:ext cx="1652340" cy="1264756"/>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Total energy consumption</a:t>
            </a:r>
            <a:endParaRPr sz="1400" b="0" i="0" u="none" strike="noStrike" cap="none">
              <a:solidFill>
                <a:srgbClr val="000000"/>
              </a:solidFill>
              <a:latin typeface="Arial"/>
              <a:ea typeface="Arial"/>
              <a:cs typeface="Arial"/>
              <a:sym typeface="Arial"/>
            </a:endParaRPr>
          </a:p>
        </p:txBody>
      </p:sp>
      <p:sp>
        <p:nvSpPr>
          <p:cNvPr id="292" name="Google Shape;292;p18"/>
          <p:cNvSpPr/>
          <p:nvPr/>
        </p:nvSpPr>
        <p:spPr>
          <a:xfrm>
            <a:off x="1153922" y="3463813"/>
            <a:ext cx="1652340" cy="1264756"/>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Non-electrification</a:t>
            </a:r>
            <a:endParaRPr sz="1400" b="0" i="0" u="none" strike="noStrike" cap="none">
              <a:solidFill>
                <a:srgbClr val="000000"/>
              </a:solidFill>
              <a:latin typeface="Arial"/>
              <a:ea typeface="Arial"/>
              <a:cs typeface="Arial"/>
              <a:sym typeface="Arial"/>
            </a:endParaRPr>
          </a:p>
        </p:txBody>
      </p:sp>
      <p:sp>
        <p:nvSpPr>
          <p:cNvPr id="293" name="Google Shape;293;p18"/>
          <p:cNvSpPr/>
          <p:nvPr/>
        </p:nvSpPr>
        <p:spPr>
          <a:xfrm>
            <a:off x="1153922" y="5285467"/>
            <a:ext cx="1652340" cy="1264756"/>
          </a:xfrm>
          <a:prstGeom prst="rightArrow">
            <a:avLst>
              <a:gd name="adj1" fmla="val 50000"/>
              <a:gd name="adj2" fmla="val 50000"/>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Fuel carbon intensity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 calcmode="lin" valueType="num">
                                      <p:cBhvr additive="base">
                                        <p:cTn id="7" dur="500"/>
                                        <p:tgtEl>
                                          <p:spTgt spid="2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 calcmode="lin" valueType="num">
                                      <p:cBhvr additive="base">
                                        <p:cTn id="12" dur="500"/>
                                        <p:tgtEl>
                                          <p:spTgt spid="2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3"/>
                                        </p:tgtEl>
                                        <p:attrNameLst>
                                          <p:attrName>style.visibility</p:attrName>
                                        </p:attrNameLst>
                                      </p:cBhvr>
                                      <p:to>
                                        <p:strVal val="visible"/>
                                      </p:to>
                                    </p:set>
                                    <p:anim calcmode="lin" valueType="num">
                                      <p:cBhvr additive="base">
                                        <p:cTn id="17" dur="500"/>
                                        <p:tgtEl>
                                          <p:spTgt spid="2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Classic IAM outputs: land use change</a:t>
            </a:r>
            <a:endParaRPr/>
          </a:p>
        </p:txBody>
      </p:sp>
      <p:pic>
        <p:nvPicPr>
          <p:cNvPr id="300" name="Google Shape;300;p19" descr="Fig. 4"/>
          <p:cNvPicPr preferRelativeResize="0"/>
          <p:nvPr/>
        </p:nvPicPr>
        <p:blipFill rotWithShape="1">
          <a:blip r:embed="rId3">
            <a:alphaModFix/>
          </a:blip>
          <a:srcRect/>
          <a:stretch/>
        </p:blipFill>
        <p:spPr>
          <a:xfrm>
            <a:off x="838201" y="1333198"/>
            <a:ext cx="6400800" cy="5049572"/>
          </a:xfrm>
          <a:prstGeom prst="rect">
            <a:avLst/>
          </a:prstGeom>
          <a:noFill/>
          <a:ln>
            <a:noFill/>
          </a:ln>
        </p:spPr>
      </p:pic>
      <p:grpSp>
        <p:nvGrpSpPr>
          <p:cNvPr id="301" name="Google Shape;301;p19"/>
          <p:cNvGrpSpPr/>
          <p:nvPr/>
        </p:nvGrpSpPr>
        <p:grpSpPr>
          <a:xfrm>
            <a:off x="7734006" y="1297099"/>
            <a:ext cx="4241203" cy="5362670"/>
            <a:chOff x="7734006" y="1297099"/>
            <a:chExt cx="4241203" cy="5362670"/>
          </a:xfrm>
        </p:grpSpPr>
        <p:pic>
          <p:nvPicPr>
            <p:cNvPr id="302" name="Google Shape;302;p19" descr="figure3"/>
            <p:cNvPicPr preferRelativeResize="0"/>
            <p:nvPr/>
          </p:nvPicPr>
          <p:blipFill rotWithShape="1">
            <a:blip r:embed="rId4">
              <a:alphaModFix/>
            </a:blip>
            <a:srcRect l="33091"/>
            <a:stretch/>
          </p:blipFill>
          <p:spPr>
            <a:xfrm>
              <a:off x="7734007" y="2072680"/>
              <a:ext cx="4241202" cy="4236851"/>
            </a:xfrm>
            <a:prstGeom prst="rect">
              <a:avLst/>
            </a:prstGeom>
            <a:noFill/>
            <a:ln>
              <a:noFill/>
            </a:ln>
          </p:spPr>
        </p:pic>
        <p:sp>
          <p:nvSpPr>
            <p:cNvPr id="303" name="Google Shape;303;p19"/>
            <p:cNvSpPr txBox="1"/>
            <p:nvPr/>
          </p:nvSpPr>
          <p:spPr>
            <a:xfrm>
              <a:off x="7734006" y="1297099"/>
              <a:ext cx="412779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Changes in crop productions in million tons (Mt) for corn, rice, and wheat in 2100 between the water unconstrained and constrained cases</a:t>
              </a:r>
              <a:endParaRPr sz="1400" b="0" i="0" u="none" strike="noStrike" cap="none">
                <a:solidFill>
                  <a:srgbClr val="000000"/>
                </a:solidFill>
                <a:latin typeface="Arial"/>
                <a:ea typeface="Arial"/>
                <a:cs typeface="Arial"/>
                <a:sym typeface="Arial"/>
              </a:endParaRPr>
            </a:p>
          </p:txBody>
        </p:sp>
        <p:sp>
          <p:nvSpPr>
            <p:cNvPr id="304" name="Google Shape;304;p19"/>
            <p:cNvSpPr txBox="1"/>
            <p:nvPr/>
          </p:nvSpPr>
          <p:spPr>
            <a:xfrm>
              <a:off x="7734007" y="6382770"/>
              <a:ext cx="241925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Kim et al. 2016. Climatic Change</a:t>
              </a:r>
              <a:endParaRPr sz="1400" b="0" i="0" u="none" strike="noStrike" cap="none">
                <a:solidFill>
                  <a:srgbClr val="000000"/>
                </a:solidFill>
                <a:latin typeface="Arial"/>
                <a:ea typeface="Arial"/>
                <a:cs typeface="Arial"/>
                <a:sym typeface="Arial"/>
              </a:endParaRPr>
            </a:p>
          </p:txBody>
        </p:sp>
      </p:grpSp>
      <p:sp>
        <p:nvSpPr>
          <p:cNvPr id="305" name="Google Shape;305;p19"/>
          <p:cNvSpPr txBox="1"/>
          <p:nvPr/>
        </p:nvSpPr>
        <p:spPr>
          <a:xfrm>
            <a:off x="838201" y="6536658"/>
            <a:ext cx="13019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Popp et al. 2017</a:t>
            </a:r>
            <a:endParaRPr sz="1400" b="0" i="0" u="none" strike="noStrike" cap="none">
              <a:solidFill>
                <a:srgbClr val="000000"/>
              </a:solidFill>
              <a:latin typeface="Arial"/>
              <a:ea typeface="Arial"/>
              <a:cs typeface="Arial"/>
              <a:sym typeface="Arial"/>
            </a:endParaRPr>
          </a:p>
        </p:txBody>
      </p:sp>
      <p:sp>
        <p:nvSpPr>
          <p:cNvPr id="306" name="Google Shape;306;p19"/>
          <p:cNvSpPr/>
          <p:nvPr/>
        </p:nvSpPr>
        <p:spPr>
          <a:xfrm>
            <a:off x="9042399" y="394023"/>
            <a:ext cx="2819400" cy="1878300"/>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Agriculture system: food and non-food demand, production, trade, price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306"/>
                                        </p:tgtEl>
                                        <p:attrNameLst>
                                          <p:attrName>style.visibility</p:attrName>
                                        </p:attrNameLst>
                                      </p:cBhvr>
                                      <p:to>
                                        <p:strVal val="visible"/>
                                      </p:to>
                                    </p:set>
                                    <p:anim calcmode="lin" valueType="num">
                                      <p:cBhvr additive="base">
                                        <p:cTn id="11" dur="500"/>
                                        <p:tgtEl>
                                          <p:spTgt spid="306"/>
                                        </p:tgtEl>
                                        <p:attrNameLst>
                                          <p:attrName>ppt_w</p:attrName>
                                        </p:attrNameLst>
                                      </p:cBhvr>
                                      <p:tavLst>
                                        <p:tav tm="0">
                                          <p:val>
                                            <p:strVal val="0"/>
                                          </p:val>
                                        </p:tav>
                                        <p:tav tm="100000">
                                          <p:val>
                                            <p:strVal val="#ppt_w"/>
                                          </p:val>
                                        </p:tav>
                                      </p:tavLst>
                                    </p:anim>
                                    <p:anim calcmode="lin" valueType="num">
                                      <p:cBhvr additive="base">
                                        <p:cTn id="12" dur="500"/>
                                        <p:tgtEl>
                                          <p:spTgt spid="30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Discussion questions</a:t>
            </a:r>
            <a:endParaRPr/>
          </a:p>
        </p:txBody>
      </p:sp>
      <p:sp>
        <p:nvSpPr>
          <p:cNvPr id="313" name="Google Shape;313;p20"/>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rgbClr val="AEABAB"/>
              </a:buClr>
              <a:buSzPts val="2800"/>
              <a:buChar char="•"/>
            </a:pPr>
            <a:r>
              <a:rPr lang="en-US">
                <a:solidFill>
                  <a:srgbClr val="AEABAB"/>
                </a:solidFill>
              </a:rPr>
              <a:t>What’s your understanding of IAM and IAM analysis?</a:t>
            </a:r>
            <a:endParaRPr>
              <a:solidFill>
                <a:srgbClr val="AEABAB"/>
              </a:solidFill>
            </a:endParaRPr>
          </a:p>
          <a:p>
            <a:pPr marL="228600" lvl="0" indent="-228600" algn="l" rtl="0">
              <a:lnSpc>
                <a:spcPct val="100000"/>
              </a:lnSpc>
              <a:spcBef>
                <a:spcPts val="1000"/>
              </a:spcBef>
              <a:spcAft>
                <a:spcPts val="0"/>
              </a:spcAft>
              <a:buClr>
                <a:schemeClr val="dk1"/>
              </a:buClr>
              <a:buSzPts val="2800"/>
              <a:buChar char="•"/>
            </a:pPr>
            <a:r>
              <a:rPr lang="en-US"/>
              <a:t>How are IAMs different from other modeling tools?</a:t>
            </a:r>
            <a:endParaRPr/>
          </a:p>
          <a:p>
            <a:pPr marL="228600" lvl="0" indent="-228600" algn="l" rtl="0">
              <a:lnSpc>
                <a:spcPct val="100000"/>
              </a:lnSpc>
              <a:spcBef>
                <a:spcPts val="1000"/>
              </a:spcBef>
              <a:spcAft>
                <a:spcPts val="0"/>
              </a:spcAft>
              <a:buClr>
                <a:srgbClr val="AEABAB"/>
              </a:buClr>
              <a:buSzPts val="2800"/>
              <a:buChar char="•"/>
            </a:pPr>
            <a:r>
              <a:rPr lang="en-US">
                <a:solidFill>
                  <a:srgbClr val="AEABAB"/>
                </a:solidFill>
              </a:rPr>
              <a:t>What do you expect to learn from this course?</a:t>
            </a:r>
            <a:endParaRPr/>
          </a:p>
        </p:txBody>
      </p:sp>
      <p:sp>
        <p:nvSpPr>
          <p:cNvPr id="314" name="Google Shape;314;p20"/>
          <p:cNvSpPr/>
          <p:nvPr/>
        </p:nvSpPr>
        <p:spPr>
          <a:xfrm>
            <a:off x="-1987050" y="650625"/>
            <a:ext cx="1107900" cy="914400"/>
          </a:xfrm>
          <a:prstGeom prst="smileyFace">
            <a:avLst>
              <a:gd name="adj" fmla="val 465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1"/>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What IAMs do (and what they don’t)</a:t>
            </a:r>
            <a:endParaRPr/>
          </a:p>
        </p:txBody>
      </p:sp>
      <p:sp>
        <p:nvSpPr>
          <p:cNvPr id="321" name="Google Shape;321;p21"/>
          <p:cNvSpPr txBox="1">
            <a:spLocks noGrp="1"/>
          </p:cNvSpPr>
          <p:nvPr>
            <p:ph type="body" idx="1"/>
          </p:nvPr>
        </p:nvSpPr>
        <p:spPr>
          <a:xfrm>
            <a:off x="838200" y="1467650"/>
            <a:ext cx="4595648" cy="4998463"/>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rgbClr val="548135"/>
              </a:buClr>
              <a:buSzPts val="2400"/>
              <a:buFont typeface="NTR"/>
              <a:buChar char="✓"/>
            </a:pPr>
            <a:r>
              <a:rPr lang="en-US" sz="2400"/>
              <a:t> Produce insights that are either robust or sensitive to future uncertainties </a:t>
            </a:r>
            <a:endParaRPr/>
          </a:p>
          <a:p>
            <a:pPr marL="0" lvl="0" indent="0" algn="l" rtl="0">
              <a:lnSpc>
                <a:spcPct val="100000"/>
              </a:lnSpc>
              <a:spcBef>
                <a:spcPts val="1000"/>
              </a:spcBef>
              <a:spcAft>
                <a:spcPts val="0"/>
              </a:spcAft>
              <a:buClr>
                <a:srgbClr val="548135"/>
              </a:buClr>
              <a:buSzPts val="2400"/>
              <a:buNone/>
            </a:pPr>
            <a:r>
              <a:rPr lang="en-US" sz="2400"/>
              <a:t> </a:t>
            </a:r>
            <a:endParaRPr/>
          </a:p>
          <a:p>
            <a:pPr marL="228600" lvl="0" indent="-228600" algn="l" rtl="0">
              <a:lnSpc>
                <a:spcPct val="100000"/>
              </a:lnSpc>
              <a:spcBef>
                <a:spcPts val="1000"/>
              </a:spcBef>
              <a:spcAft>
                <a:spcPts val="0"/>
              </a:spcAft>
              <a:buClr>
                <a:srgbClr val="548135"/>
              </a:buClr>
              <a:buSzPts val="2400"/>
              <a:buFont typeface="NTR"/>
              <a:buChar char="✓"/>
            </a:pPr>
            <a:r>
              <a:rPr lang="en-US" sz="2400"/>
              <a:t>Explore long-term dynamics (decades or centuries)</a:t>
            </a:r>
            <a:endParaRPr/>
          </a:p>
          <a:p>
            <a:pPr marL="0" lvl="0" indent="0" algn="l" rtl="0">
              <a:lnSpc>
                <a:spcPct val="100000"/>
              </a:lnSpc>
              <a:spcBef>
                <a:spcPts val="1000"/>
              </a:spcBef>
              <a:spcAft>
                <a:spcPts val="0"/>
              </a:spcAft>
              <a:buClr>
                <a:srgbClr val="548135"/>
              </a:buClr>
              <a:buSzPts val="2400"/>
              <a:buNone/>
            </a:pPr>
            <a:r>
              <a:rPr lang="en-US" sz="2400"/>
              <a:t> </a:t>
            </a:r>
            <a:endParaRPr/>
          </a:p>
          <a:p>
            <a:pPr marL="228600" lvl="0" indent="-228600" algn="l" rtl="0">
              <a:lnSpc>
                <a:spcPct val="100000"/>
              </a:lnSpc>
              <a:spcBef>
                <a:spcPts val="1000"/>
              </a:spcBef>
              <a:spcAft>
                <a:spcPts val="0"/>
              </a:spcAft>
              <a:buClr>
                <a:srgbClr val="548135"/>
              </a:buClr>
              <a:buSzPts val="2400"/>
              <a:buFont typeface="NTR"/>
              <a:buChar char="✓"/>
            </a:pPr>
            <a:r>
              <a:rPr lang="en-US" sz="2400"/>
              <a:t>Focus on interactions among sectors/systems</a:t>
            </a:r>
            <a:endParaRPr/>
          </a:p>
          <a:p>
            <a:pPr marL="228600" lvl="0" indent="-76200" algn="l" rtl="0">
              <a:lnSpc>
                <a:spcPct val="100000"/>
              </a:lnSpc>
              <a:spcBef>
                <a:spcPts val="1000"/>
              </a:spcBef>
              <a:spcAft>
                <a:spcPts val="0"/>
              </a:spcAft>
              <a:buClr>
                <a:srgbClr val="548135"/>
              </a:buClr>
              <a:buSzPts val="2400"/>
              <a:buFont typeface="NTR"/>
              <a:buNone/>
            </a:pPr>
            <a:endParaRPr sz="2400"/>
          </a:p>
          <a:p>
            <a:pPr marL="228600" lvl="0" indent="-228600" algn="l" rtl="0">
              <a:lnSpc>
                <a:spcPct val="100000"/>
              </a:lnSpc>
              <a:spcBef>
                <a:spcPts val="1000"/>
              </a:spcBef>
              <a:spcAft>
                <a:spcPts val="0"/>
              </a:spcAft>
              <a:buClr>
                <a:srgbClr val="548135"/>
              </a:buClr>
              <a:buSzPts val="2400"/>
              <a:buFont typeface="NTR"/>
              <a:buChar char="✓"/>
            </a:pPr>
            <a:r>
              <a:rPr lang="en-US" sz="2400"/>
              <a:t> Assess how human behaviors impact on the climate</a:t>
            </a:r>
            <a:endParaRPr/>
          </a:p>
          <a:p>
            <a:pPr marL="228600" lvl="0" indent="-76200" algn="l" rtl="0">
              <a:lnSpc>
                <a:spcPct val="100000"/>
              </a:lnSpc>
              <a:spcBef>
                <a:spcPts val="1000"/>
              </a:spcBef>
              <a:spcAft>
                <a:spcPts val="0"/>
              </a:spcAft>
              <a:buClr>
                <a:srgbClr val="548135"/>
              </a:buClr>
              <a:buSzPts val="2400"/>
              <a:buFont typeface="NTR"/>
              <a:buNone/>
            </a:pPr>
            <a:endParaRPr sz="2400"/>
          </a:p>
        </p:txBody>
      </p:sp>
      <p:sp>
        <p:nvSpPr>
          <p:cNvPr id="322" name="Google Shape;322;p21"/>
          <p:cNvSpPr txBox="1"/>
          <p:nvPr/>
        </p:nvSpPr>
        <p:spPr>
          <a:xfrm>
            <a:off x="6096000" y="1467649"/>
            <a:ext cx="4595648" cy="4998463"/>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100000"/>
              </a:lnSpc>
              <a:spcBef>
                <a:spcPts val="0"/>
              </a:spcBef>
              <a:spcAft>
                <a:spcPts val="0"/>
              </a:spcAft>
              <a:buClr>
                <a:srgbClr val="C00000"/>
              </a:buClr>
              <a:buSzPts val="2400"/>
              <a:buFont typeface="NTR"/>
              <a:buChar char="✗"/>
            </a:pPr>
            <a:r>
              <a:rPr lang="en-US" sz="2400" b="0" i="0" u="none" strike="noStrike" cap="none">
                <a:solidFill>
                  <a:schemeClr val="dk1"/>
                </a:solidFill>
                <a:latin typeface="Arial"/>
                <a:ea typeface="Arial"/>
                <a:cs typeface="Arial"/>
                <a:sym typeface="Arial"/>
              </a:rPr>
              <a:t> Explain history, produce forecasts, or make policy decisions</a:t>
            </a:r>
            <a:endParaRPr sz="1400" b="0" i="0" u="none" strike="noStrike" cap="none">
              <a:solidFill>
                <a:srgbClr val="000000"/>
              </a:solidFill>
              <a:latin typeface="Arial"/>
              <a:ea typeface="Arial"/>
              <a:cs typeface="Arial"/>
              <a:sym typeface="Arial"/>
            </a:endParaRPr>
          </a:p>
          <a:p>
            <a:pPr marL="228600" marR="0" lvl="0" indent="-127000" algn="l" rtl="0">
              <a:lnSpc>
                <a:spcPct val="100000"/>
              </a:lnSpc>
              <a:spcBef>
                <a:spcPts val="1000"/>
              </a:spcBef>
              <a:spcAft>
                <a:spcPts val="0"/>
              </a:spcAft>
              <a:buClr>
                <a:srgbClr val="C00000"/>
              </a:buClr>
              <a:buSzPts val="1600"/>
              <a:buFont typeface="NTR"/>
              <a:buNone/>
            </a:pPr>
            <a:endParaRPr sz="1600" b="0" i="0" u="none" strike="noStrike" cap="none">
              <a:solidFill>
                <a:schemeClr val="dk1"/>
              </a:solidFill>
              <a:latin typeface="Arial"/>
              <a:ea typeface="Arial"/>
              <a:cs typeface="Arial"/>
              <a:sym typeface="Arial"/>
            </a:endParaRPr>
          </a:p>
          <a:p>
            <a:pPr marL="228600" marR="0" lvl="0" indent="-228600" algn="l" rtl="0">
              <a:lnSpc>
                <a:spcPct val="100000"/>
              </a:lnSpc>
              <a:spcBef>
                <a:spcPts val="1000"/>
              </a:spcBef>
              <a:spcAft>
                <a:spcPts val="0"/>
              </a:spcAft>
              <a:buClr>
                <a:srgbClr val="C00000"/>
              </a:buClr>
              <a:buSzPts val="2400"/>
              <a:buFont typeface="NTR"/>
              <a:buChar char="✗"/>
            </a:pPr>
            <a:r>
              <a:rPr lang="en-US" sz="2400" b="0" i="0" u="none" strike="noStrike" cap="none">
                <a:solidFill>
                  <a:schemeClr val="dk1"/>
                </a:solidFill>
                <a:latin typeface="Arial"/>
                <a:ea typeface="Arial"/>
                <a:cs typeface="Arial"/>
                <a:sym typeface="Arial"/>
              </a:rPr>
              <a:t> Capture short-term variability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C00000"/>
              </a:buClr>
              <a:buSzPts val="2400"/>
              <a:buFont typeface="Arial"/>
              <a:buNone/>
            </a:pPr>
            <a:r>
              <a:rPr lang="en-US" sz="24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1000"/>
              </a:spcBef>
              <a:spcAft>
                <a:spcPts val="0"/>
              </a:spcAft>
              <a:buClr>
                <a:srgbClr val="C00000"/>
              </a:buClr>
              <a:buSzPts val="2400"/>
              <a:buFont typeface="NTR"/>
              <a:buChar char="✗"/>
            </a:pPr>
            <a:r>
              <a:rPr lang="en-US" sz="2400" b="0" i="0" u="none" strike="noStrike" cap="none">
                <a:solidFill>
                  <a:schemeClr val="dk1"/>
                </a:solidFill>
                <a:latin typeface="Arial"/>
                <a:ea typeface="Arial"/>
                <a:cs typeface="Arial"/>
                <a:sym typeface="Arial"/>
              </a:rPr>
              <a:t>Represent high-resolution details of a specific sector</a:t>
            </a:r>
            <a:endParaRPr sz="1400" b="0" i="0" u="none" strike="noStrike" cap="none">
              <a:solidFill>
                <a:srgbClr val="000000"/>
              </a:solidFill>
              <a:latin typeface="Arial"/>
              <a:ea typeface="Arial"/>
              <a:cs typeface="Arial"/>
              <a:sym typeface="Arial"/>
            </a:endParaRPr>
          </a:p>
          <a:p>
            <a:pPr marL="228600" marR="0" lvl="0" indent="-76200" algn="l" rtl="0">
              <a:lnSpc>
                <a:spcPct val="100000"/>
              </a:lnSpc>
              <a:spcBef>
                <a:spcPts val="1000"/>
              </a:spcBef>
              <a:spcAft>
                <a:spcPts val="0"/>
              </a:spcAft>
              <a:buClr>
                <a:srgbClr val="C00000"/>
              </a:buClr>
              <a:buSzPts val="2400"/>
              <a:buFont typeface="NTR"/>
              <a:buNone/>
            </a:pPr>
            <a:endParaRPr sz="2400" b="0" i="0" u="none" strike="noStrike" cap="none">
              <a:solidFill>
                <a:schemeClr val="dk1"/>
              </a:solidFill>
              <a:latin typeface="Arial"/>
              <a:ea typeface="Arial"/>
              <a:cs typeface="Arial"/>
              <a:sym typeface="Arial"/>
            </a:endParaRPr>
          </a:p>
          <a:p>
            <a:pPr marL="228600" marR="0" lvl="0" indent="-228600" algn="l" rtl="0">
              <a:lnSpc>
                <a:spcPct val="100000"/>
              </a:lnSpc>
              <a:spcBef>
                <a:spcPts val="1000"/>
              </a:spcBef>
              <a:spcAft>
                <a:spcPts val="0"/>
              </a:spcAft>
              <a:buClr>
                <a:srgbClr val="C00000"/>
              </a:buClr>
              <a:buSzPts val="2400"/>
              <a:buFont typeface="NTR"/>
              <a:buChar char="✗"/>
            </a:pPr>
            <a:r>
              <a:rPr lang="en-US" sz="2400" b="0" i="0" u="none" strike="noStrike" cap="none">
                <a:solidFill>
                  <a:schemeClr val="dk1"/>
                </a:solidFill>
                <a:latin typeface="Arial"/>
                <a:ea typeface="Arial"/>
                <a:cs typeface="Arial"/>
                <a:sym typeface="Arial"/>
              </a:rPr>
              <a:t> Measure economic impacts due to climate change (forthcoming)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2"/>
          <p:cNvSpPr txBox="1">
            <a:spLocks noGrp="1"/>
          </p:cNvSpPr>
          <p:nvPr>
            <p:ph type="title"/>
          </p:nvPr>
        </p:nvSpPr>
        <p:spPr>
          <a:xfrm>
            <a:off x="838201" y="260349"/>
            <a:ext cx="11163299"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Detailed sectoral exercises may lack broader context</a:t>
            </a:r>
            <a:endParaRPr/>
          </a:p>
        </p:txBody>
      </p:sp>
      <p:pic>
        <p:nvPicPr>
          <p:cNvPr id="329" name="Google Shape;329;p22"/>
          <p:cNvPicPr preferRelativeResize="0"/>
          <p:nvPr/>
        </p:nvPicPr>
        <p:blipFill rotWithShape="1">
          <a:blip r:embed="rId3">
            <a:alphaModFix/>
          </a:blip>
          <a:srcRect/>
          <a:stretch/>
        </p:blipFill>
        <p:spPr>
          <a:xfrm>
            <a:off x="838200" y="1260182"/>
            <a:ext cx="6943725" cy="2619375"/>
          </a:xfrm>
          <a:prstGeom prst="rect">
            <a:avLst/>
          </a:prstGeom>
          <a:noFill/>
          <a:ln>
            <a:noFill/>
          </a:ln>
        </p:spPr>
      </p:pic>
      <p:pic>
        <p:nvPicPr>
          <p:cNvPr id="330" name="Google Shape;330;p22"/>
          <p:cNvPicPr preferRelativeResize="0"/>
          <p:nvPr/>
        </p:nvPicPr>
        <p:blipFill rotWithShape="1">
          <a:blip r:embed="rId4">
            <a:alphaModFix/>
          </a:blip>
          <a:srcRect l="1176"/>
          <a:stretch/>
        </p:blipFill>
        <p:spPr>
          <a:xfrm>
            <a:off x="943575" y="4099575"/>
            <a:ext cx="8889477" cy="2463350"/>
          </a:xfrm>
          <a:prstGeom prst="rect">
            <a:avLst/>
          </a:prstGeom>
          <a:noFill/>
          <a:ln>
            <a:noFill/>
          </a:ln>
        </p:spPr>
      </p:pic>
      <p:pic>
        <p:nvPicPr>
          <p:cNvPr id="331" name="Google Shape;331;p22"/>
          <p:cNvPicPr preferRelativeResize="0"/>
          <p:nvPr/>
        </p:nvPicPr>
        <p:blipFill rotWithShape="1">
          <a:blip r:embed="rId5">
            <a:alphaModFix/>
          </a:blip>
          <a:srcRect/>
          <a:stretch/>
        </p:blipFill>
        <p:spPr>
          <a:xfrm>
            <a:off x="8032425" y="1373682"/>
            <a:ext cx="4105274" cy="29121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ead7597b37_1_16"/>
          <p:cNvSpPr txBox="1">
            <a:spLocks noGrp="1"/>
          </p:cNvSpPr>
          <p:nvPr>
            <p:ph type="title"/>
          </p:nvPr>
        </p:nvSpPr>
        <p:spPr>
          <a:xfrm>
            <a:off x="838201" y="260349"/>
            <a:ext cx="111633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Detailed sectoral exercises may lack broader context</a:t>
            </a:r>
            <a:endParaRPr/>
          </a:p>
        </p:txBody>
      </p:sp>
      <p:pic>
        <p:nvPicPr>
          <p:cNvPr id="338" name="Google Shape;338;g1ead7597b37_1_16"/>
          <p:cNvPicPr preferRelativeResize="0"/>
          <p:nvPr/>
        </p:nvPicPr>
        <p:blipFill rotWithShape="1">
          <a:blip r:embed="rId3">
            <a:alphaModFix/>
          </a:blip>
          <a:srcRect/>
          <a:stretch/>
        </p:blipFill>
        <p:spPr>
          <a:xfrm>
            <a:off x="685099" y="2098629"/>
            <a:ext cx="5990020" cy="1982951"/>
          </a:xfrm>
          <a:prstGeom prst="rect">
            <a:avLst/>
          </a:prstGeom>
          <a:noFill/>
          <a:ln>
            <a:noFill/>
          </a:ln>
        </p:spPr>
      </p:pic>
      <p:pic>
        <p:nvPicPr>
          <p:cNvPr id="339" name="Google Shape;339;g1ead7597b37_1_16" descr="Map&#10;&#10;Description automatically generated"/>
          <p:cNvPicPr preferRelativeResize="0"/>
          <p:nvPr/>
        </p:nvPicPr>
        <p:blipFill rotWithShape="1">
          <a:blip r:embed="rId4">
            <a:alphaModFix/>
          </a:blip>
          <a:srcRect t="29077"/>
          <a:stretch/>
        </p:blipFill>
        <p:spPr>
          <a:xfrm>
            <a:off x="9576938" y="1959804"/>
            <a:ext cx="2615062" cy="4863904"/>
          </a:xfrm>
          <a:prstGeom prst="rect">
            <a:avLst/>
          </a:prstGeom>
          <a:noFill/>
          <a:ln>
            <a:noFill/>
          </a:ln>
        </p:spPr>
      </p:pic>
      <p:pic>
        <p:nvPicPr>
          <p:cNvPr id="340" name="Google Shape;340;g1ead7597b37_1_16" descr="Map&#10;&#10;Description automatically generated"/>
          <p:cNvPicPr preferRelativeResize="0"/>
          <p:nvPr/>
        </p:nvPicPr>
        <p:blipFill rotWithShape="1">
          <a:blip r:embed="rId4">
            <a:alphaModFix/>
          </a:blip>
          <a:srcRect b="71166"/>
          <a:stretch/>
        </p:blipFill>
        <p:spPr>
          <a:xfrm>
            <a:off x="6096000" y="4208218"/>
            <a:ext cx="3307782" cy="2501194"/>
          </a:xfrm>
          <a:prstGeom prst="rect">
            <a:avLst/>
          </a:prstGeom>
          <a:noFill/>
          <a:ln>
            <a:noFill/>
          </a:ln>
        </p:spPr>
      </p:pic>
      <p:pic>
        <p:nvPicPr>
          <p:cNvPr id="341" name="Google Shape;341;g1ead7597b37_1_16"/>
          <p:cNvPicPr preferRelativeResize="0"/>
          <p:nvPr/>
        </p:nvPicPr>
        <p:blipFill rotWithShape="1">
          <a:blip r:embed="rId5">
            <a:alphaModFix/>
          </a:blip>
          <a:srcRect/>
          <a:stretch/>
        </p:blipFill>
        <p:spPr>
          <a:xfrm>
            <a:off x="696277" y="1567374"/>
            <a:ext cx="1495425" cy="43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More about the dynamics, less about the </a:t>
            </a:r>
            <a:r>
              <a:rPr lang="en-US" dirty="0" err="1"/>
              <a:t>numerics</a:t>
            </a:r>
            <a:endParaRPr dirty="0"/>
          </a:p>
        </p:txBody>
      </p:sp>
      <p:sp>
        <p:nvSpPr>
          <p:cNvPr id="348" name="Google Shape;348;p23"/>
          <p:cNvSpPr txBox="1"/>
          <p:nvPr/>
        </p:nvSpPr>
        <p:spPr>
          <a:xfrm>
            <a:off x="838200" y="6084515"/>
            <a:ext cx="18662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McCollum et al. 2018</a:t>
            </a:r>
            <a:endParaRPr sz="1400" b="0" i="0" u="none" strike="noStrike" cap="none">
              <a:solidFill>
                <a:srgbClr val="000000"/>
              </a:solidFill>
              <a:latin typeface="Arial"/>
              <a:ea typeface="Arial"/>
              <a:cs typeface="Arial"/>
              <a:sym typeface="Arial"/>
            </a:endParaRPr>
          </a:p>
        </p:txBody>
      </p:sp>
      <p:pic>
        <p:nvPicPr>
          <p:cNvPr id="349" name="Google Shape;349;p23" descr="Chart&#10;&#10;Description automatically generated"/>
          <p:cNvPicPr preferRelativeResize="0">
            <a:picLocks noGrp="1"/>
          </p:cNvPicPr>
          <p:nvPr>
            <p:ph type="body" idx="1"/>
          </p:nvPr>
        </p:nvPicPr>
        <p:blipFill rotWithShape="1">
          <a:blip r:embed="rId3">
            <a:alphaModFix/>
          </a:blip>
          <a:srcRect b="40249"/>
          <a:stretch/>
        </p:blipFill>
        <p:spPr>
          <a:xfrm>
            <a:off x="838200" y="1260182"/>
            <a:ext cx="9144000" cy="4408030"/>
          </a:xfrm>
          <a:prstGeom prst="rect">
            <a:avLst/>
          </a:prstGeom>
          <a:noFill/>
          <a:ln>
            <a:noFill/>
          </a:ln>
        </p:spPr>
      </p:pic>
      <p:sp>
        <p:nvSpPr>
          <p:cNvPr id="350" name="Google Shape;350;p23"/>
          <p:cNvSpPr/>
          <p:nvPr/>
        </p:nvSpPr>
        <p:spPr>
          <a:xfrm>
            <a:off x="8455743" y="1776375"/>
            <a:ext cx="3460954" cy="1836979"/>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What’s robust: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Inverse</a:t>
            </a:r>
            <a:r>
              <a:rPr lang="en-US" sz="2000" b="0" i="0" u="none" strike="noStrike" cap="none">
                <a:solidFill>
                  <a:schemeClr val="lt1"/>
                </a:solidFill>
                <a:latin typeface="Arial"/>
                <a:ea typeface="Arial"/>
                <a:cs typeface="Arial"/>
                <a:sym typeface="Arial"/>
              </a:rPr>
              <a:t> relationship between low-carbon energy investment and cumulative CO2</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 calcmode="lin" valueType="num">
                                      <p:cBhvr additive="base">
                                        <p:cTn id="7" dur="500"/>
                                        <p:tgtEl>
                                          <p:spTgt spid="350"/>
                                        </p:tgtEl>
                                        <p:attrNameLst>
                                          <p:attrName>ppt_w</p:attrName>
                                        </p:attrNameLst>
                                      </p:cBhvr>
                                      <p:tavLst>
                                        <p:tav tm="0">
                                          <p:val>
                                            <p:strVal val="0"/>
                                          </p:val>
                                        </p:tav>
                                        <p:tav tm="100000">
                                          <p:val>
                                            <p:strVal val="#ppt_w"/>
                                          </p:val>
                                        </p:tav>
                                      </p:tavLst>
                                    </p:anim>
                                    <p:anim calcmode="lin" valueType="num">
                                      <p:cBhvr additive="base">
                                        <p:cTn id="8" dur="500"/>
                                        <p:tgtEl>
                                          <p:spTgt spid="3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852490" y="246061"/>
            <a:ext cx="3519486" cy="595138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ahoma"/>
              <a:buNone/>
            </a:pPr>
            <a:r>
              <a:rPr lang="en-US"/>
              <a:t>Unexpected consequences might be missed otherwise</a:t>
            </a:r>
            <a:endParaRPr/>
          </a:p>
        </p:txBody>
      </p:sp>
      <p:sp>
        <p:nvSpPr>
          <p:cNvPr id="357" name="Google Shape;357;p24"/>
          <p:cNvSpPr txBox="1"/>
          <p:nvPr/>
        </p:nvSpPr>
        <p:spPr>
          <a:xfrm>
            <a:off x="8310560" y="6222700"/>
            <a:ext cx="227337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Fuhrman et al. 2020. NCC</a:t>
            </a:r>
            <a:endParaRPr sz="1400" b="0" i="0" u="none" strike="noStrike" cap="none">
              <a:solidFill>
                <a:srgbClr val="000000"/>
              </a:solidFill>
              <a:latin typeface="Arial"/>
              <a:ea typeface="Arial"/>
              <a:cs typeface="Arial"/>
              <a:sym typeface="Arial"/>
            </a:endParaRPr>
          </a:p>
        </p:txBody>
      </p:sp>
      <p:pic>
        <p:nvPicPr>
          <p:cNvPr id="358" name="Google Shape;358;p24" descr="figure3"/>
          <p:cNvPicPr preferRelativeResize="0"/>
          <p:nvPr/>
        </p:nvPicPr>
        <p:blipFill rotWithShape="1">
          <a:blip r:embed="rId3">
            <a:alphaModFix/>
          </a:blip>
          <a:srcRect/>
          <a:stretch/>
        </p:blipFill>
        <p:spPr>
          <a:xfrm>
            <a:off x="4595812" y="246061"/>
            <a:ext cx="7148513" cy="5823416"/>
          </a:xfrm>
          <a:prstGeom prst="rect">
            <a:avLst/>
          </a:prstGeom>
          <a:noFill/>
          <a:ln>
            <a:noFill/>
          </a:ln>
        </p:spPr>
      </p:pic>
      <p:sp>
        <p:nvSpPr>
          <p:cNvPr id="359" name="Google Shape;359;p24"/>
          <p:cNvSpPr/>
          <p:nvPr/>
        </p:nvSpPr>
        <p:spPr>
          <a:xfrm>
            <a:off x="852490" y="3221755"/>
            <a:ext cx="3460954" cy="1836979"/>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Unexpected risks: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Increased</a:t>
            </a:r>
            <a:r>
              <a:rPr lang="en-US" sz="2000" b="0" i="0" u="none" strike="noStrike" cap="none">
                <a:solidFill>
                  <a:schemeClr val="lt1"/>
                </a:solidFill>
                <a:latin typeface="Arial"/>
                <a:ea typeface="Arial"/>
                <a:cs typeface="Arial"/>
                <a:sym typeface="Arial"/>
              </a:rPr>
              <a:t> food prices due to negative emission technologies (NETs)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 calcmode="lin" valueType="num">
                                      <p:cBhvr additive="base">
                                        <p:cTn id="7" dur="500"/>
                                        <p:tgtEl>
                                          <p:spTgt spid="359"/>
                                        </p:tgtEl>
                                        <p:attrNameLst>
                                          <p:attrName>ppt_w</p:attrName>
                                        </p:attrNameLst>
                                      </p:cBhvr>
                                      <p:tavLst>
                                        <p:tav tm="0">
                                          <p:val>
                                            <p:strVal val="0"/>
                                          </p:val>
                                        </p:tav>
                                        <p:tav tm="100000">
                                          <p:val>
                                            <p:strVal val="#ppt_w"/>
                                          </p:val>
                                        </p:tav>
                                      </p:tavLst>
                                    </p:anim>
                                    <p:anim calcmode="lin" valueType="num">
                                      <p:cBhvr additive="base">
                                        <p:cTn id="8" dur="500"/>
                                        <p:tgtEl>
                                          <p:spTgt spid="35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64"/>
        <p:cNvGrpSpPr/>
        <p:nvPr/>
      </p:nvGrpSpPr>
      <p:grpSpPr>
        <a:xfrm>
          <a:off x="0" y="0"/>
          <a:ext cx="0" cy="0"/>
          <a:chOff x="0" y="0"/>
          <a:chExt cx="0" cy="0"/>
        </a:xfrm>
      </p:grpSpPr>
      <p:sp>
        <p:nvSpPr>
          <p:cNvPr id="365" name="Google Shape;365;p25"/>
          <p:cNvSpPr txBox="1">
            <a:spLocks noGrp="1"/>
          </p:cNvSpPr>
          <p:nvPr>
            <p:ph type="title"/>
          </p:nvPr>
        </p:nvSpPr>
        <p:spPr>
          <a:xfrm>
            <a:off x="838202" y="260349"/>
            <a:ext cx="3460954" cy="62261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ahoma"/>
              <a:buNone/>
            </a:pPr>
            <a:r>
              <a:rPr lang="en-US"/>
              <a:t>It often is not a single-sector solution to a problem</a:t>
            </a:r>
            <a:endParaRPr/>
          </a:p>
        </p:txBody>
      </p:sp>
      <p:pic>
        <p:nvPicPr>
          <p:cNvPr id="366" name="Google Shape;366;p25" descr="Figure 2."/>
          <p:cNvPicPr preferRelativeResize="0"/>
          <p:nvPr/>
        </p:nvPicPr>
        <p:blipFill rotWithShape="1">
          <a:blip r:embed="rId3">
            <a:alphaModFix/>
          </a:blip>
          <a:srcRect/>
          <a:stretch/>
        </p:blipFill>
        <p:spPr>
          <a:xfrm>
            <a:off x="4908853" y="156870"/>
            <a:ext cx="7111972" cy="6329655"/>
          </a:xfrm>
          <a:prstGeom prst="rect">
            <a:avLst/>
          </a:prstGeom>
          <a:solidFill>
            <a:srgbClr val="FFFFFF"/>
          </a:solidFill>
          <a:ln>
            <a:noFill/>
          </a:ln>
        </p:spPr>
      </p:pic>
      <p:sp>
        <p:nvSpPr>
          <p:cNvPr id="367" name="Google Shape;367;p25"/>
          <p:cNvSpPr txBox="1"/>
          <p:nvPr/>
        </p:nvSpPr>
        <p:spPr>
          <a:xfrm>
            <a:off x="9947132" y="5961261"/>
            <a:ext cx="17876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Cui et al. 2018. ERL</a:t>
            </a:r>
            <a:endParaRPr sz="1400" b="0" i="0" u="none" strike="noStrike" cap="none">
              <a:solidFill>
                <a:srgbClr val="000000"/>
              </a:solidFill>
              <a:latin typeface="Arial"/>
              <a:ea typeface="Arial"/>
              <a:cs typeface="Arial"/>
              <a:sym typeface="Arial"/>
            </a:endParaRPr>
          </a:p>
        </p:txBody>
      </p:sp>
      <p:sp>
        <p:nvSpPr>
          <p:cNvPr id="368" name="Google Shape;368;p25"/>
          <p:cNvSpPr/>
          <p:nvPr/>
        </p:nvSpPr>
        <p:spPr>
          <a:xfrm>
            <a:off x="681487" y="3321697"/>
            <a:ext cx="3617668" cy="1836979"/>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Arial"/>
                <a:ea typeface="Arial"/>
                <a:cs typeface="Arial"/>
                <a:sym typeface="Arial"/>
              </a:rPr>
              <a:t>Different strategies are taken in response to water constraints, which is robust across alternative scenarios </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 calcmode="lin" valueType="num">
                                      <p:cBhvr additive="base">
                                        <p:cTn id="7" dur="500"/>
                                        <p:tgtEl>
                                          <p:spTgt spid="368"/>
                                        </p:tgtEl>
                                        <p:attrNameLst>
                                          <p:attrName>ppt_w</p:attrName>
                                        </p:attrNameLst>
                                      </p:cBhvr>
                                      <p:tavLst>
                                        <p:tav tm="0">
                                          <p:val>
                                            <p:strVal val="0"/>
                                          </p:val>
                                        </p:tav>
                                        <p:tav tm="100000">
                                          <p:val>
                                            <p:strVal val="#ppt_w"/>
                                          </p:val>
                                        </p:tav>
                                      </p:tavLst>
                                    </p:anim>
                                    <p:anim calcmode="lin" valueType="num">
                                      <p:cBhvr additive="base">
                                        <p:cTn id="8" dur="500"/>
                                        <p:tgtEl>
                                          <p:spTgt spid="36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Reference</a:t>
            </a:r>
            <a:endParaRPr/>
          </a:p>
        </p:txBody>
      </p:sp>
      <p:sp>
        <p:nvSpPr>
          <p:cNvPr id="375" name="Google Shape;375;p26"/>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1600"/>
              <a:buChar char="•"/>
            </a:pPr>
            <a:r>
              <a:rPr lang="en-US" sz="1600"/>
              <a:t>van Vuuren, D.P., Stehfest, E., Gernaat, D.E.H.J. </a:t>
            </a:r>
            <a:r>
              <a:rPr lang="en-US" sz="1600" i="1"/>
              <a:t>et al.</a:t>
            </a:r>
            <a:r>
              <a:rPr lang="en-US" sz="1600"/>
              <a:t> Alternative pathways to the 1.5 °C target reduce the need for negative emission technologies. </a:t>
            </a:r>
            <a:r>
              <a:rPr lang="en-US" sz="1600" i="1"/>
              <a:t>Nature Clim Change</a:t>
            </a:r>
            <a:r>
              <a:rPr lang="en-US" sz="1600"/>
              <a:t> </a:t>
            </a:r>
            <a:r>
              <a:rPr lang="en-US" sz="1600" b="1"/>
              <a:t>8, </a:t>
            </a:r>
            <a:r>
              <a:rPr lang="en-US" sz="1600"/>
              <a:t>391–397 (2018). </a:t>
            </a:r>
            <a:r>
              <a:rPr lang="en-US" sz="1600" u="sng">
                <a:solidFill>
                  <a:schemeClr val="hlink"/>
                </a:solidFill>
                <a:hlinkClick r:id="rId3"/>
              </a:rPr>
              <a:t>https://doi.org/10.1038/s41558-018-0119-8</a:t>
            </a:r>
            <a:endParaRPr sz="1600"/>
          </a:p>
          <a:p>
            <a:pPr marL="228600" lvl="0" indent="-228600" algn="l" rtl="0">
              <a:lnSpc>
                <a:spcPct val="100000"/>
              </a:lnSpc>
              <a:spcBef>
                <a:spcPts val="1000"/>
              </a:spcBef>
              <a:spcAft>
                <a:spcPts val="0"/>
              </a:spcAft>
              <a:buClr>
                <a:schemeClr val="dk1"/>
              </a:buClr>
              <a:buSzPts val="1600"/>
              <a:buChar char="•"/>
            </a:pPr>
            <a:r>
              <a:rPr lang="en-US" sz="1600"/>
              <a:t>Luderer, G., Vrontisi, Z., Bertram, C. </a:t>
            </a:r>
            <a:r>
              <a:rPr lang="en-US" sz="1600" i="1"/>
              <a:t>et al.</a:t>
            </a:r>
            <a:r>
              <a:rPr lang="en-US" sz="1600"/>
              <a:t> Residual fossil CO</a:t>
            </a:r>
            <a:r>
              <a:rPr lang="en-US" sz="1600" baseline="-25000"/>
              <a:t>2</a:t>
            </a:r>
            <a:r>
              <a:rPr lang="en-US" sz="1600"/>
              <a:t> emissions in 1.5–2 °C pathways. </a:t>
            </a:r>
            <a:r>
              <a:rPr lang="en-US" sz="1600" i="1"/>
              <a:t>Nature Clim Change</a:t>
            </a:r>
            <a:r>
              <a:rPr lang="en-US" sz="1600"/>
              <a:t> </a:t>
            </a:r>
            <a:r>
              <a:rPr lang="en-US" sz="1600" b="1"/>
              <a:t>8, </a:t>
            </a:r>
            <a:r>
              <a:rPr lang="en-US" sz="1600"/>
              <a:t>626–633 (2018). </a:t>
            </a:r>
            <a:r>
              <a:rPr lang="en-US" sz="1600" u="sng">
                <a:solidFill>
                  <a:schemeClr val="hlink"/>
                </a:solidFill>
                <a:hlinkClick r:id="rId4"/>
              </a:rPr>
              <a:t>https://doi.org/10.1038/s41558-018-0198-6</a:t>
            </a:r>
            <a:endParaRPr sz="1600"/>
          </a:p>
          <a:p>
            <a:pPr marL="228600" lvl="0" indent="-228600" algn="l" rtl="0">
              <a:lnSpc>
                <a:spcPct val="100000"/>
              </a:lnSpc>
              <a:spcBef>
                <a:spcPts val="1000"/>
              </a:spcBef>
              <a:spcAft>
                <a:spcPts val="0"/>
              </a:spcAft>
              <a:buClr>
                <a:schemeClr val="dk1"/>
              </a:buClr>
              <a:buSzPts val="1600"/>
              <a:buChar char="•"/>
            </a:pPr>
            <a:r>
              <a:rPr lang="en-US" sz="1600"/>
              <a:t>McCollum, D.L., Zhou, W., Bertram, C. </a:t>
            </a:r>
            <a:r>
              <a:rPr lang="en-US" sz="1600" i="1"/>
              <a:t>et al.</a:t>
            </a:r>
            <a:r>
              <a:rPr lang="en-US" sz="1600"/>
              <a:t> Energy investment needs for fulfilling the Paris Agreement and achieving the Sustainable Development Goals. </a:t>
            </a:r>
            <a:r>
              <a:rPr lang="en-US" sz="1600" i="1"/>
              <a:t>Nat Energy</a:t>
            </a:r>
            <a:r>
              <a:rPr lang="en-US" sz="1600"/>
              <a:t> </a:t>
            </a:r>
            <a:r>
              <a:rPr lang="en-US" sz="1600" b="1"/>
              <a:t>3, </a:t>
            </a:r>
            <a:r>
              <a:rPr lang="en-US" sz="1600"/>
              <a:t>589–599 (2018). </a:t>
            </a:r>
            <a:r>
              <a:rPr lang="en-US" sz="1600" u="sng">
                <a:solidFill>
                  <a:schemeClr val="hlink"/>
                </a:solidFill>
                <a:hlinkClick r:id="rId5"/>
              </a:rPr>
              <a:t>https://doi.org/10.1038/s41560-018-0179-z</a:t>
            </a:r>
            <a:endParaRPr sz="1600"/>
          </a:p>
          <a:p>
            <a:pPr marL="228600" lvl="0" indent="-228600" algn="l" rtl="0">
              <a:lnSpc>
                <a:spcPct val="100000"/>
              </a:lnSpc>
              <a:spcBef>
                <a:spcPts val="1000"/>
              </a:spcBef>
              <a:spcAft>
                <a:spcPts val="0"/>
              </a:spcAft>
              <a:buClr>
                <a:schemeClr val="dk1"/>
              </a:buClr>
              <a:buSzPts val="1600"/>
              <a:buChar char="•"/>
            </a:pPr>
            <a:r>
              <a:rPr lang="en-US" sz="1600"/>
              <a:t>Kim, S.H., Hejazi, M., Liu, L. et al. Balancing global water availability and use at basin scale in an integrated assessment model. </a:t>
            </a:r>
            <a:r>
              <a:rPr lang="en-US" sz="1600" i="1"/>
              <a:t>Climatic Change </a:t>
            </a:r>
            <a:r>
              <a:rPr lang="en-US" sz="1600"/>
              <a:t>136, 217–231 (2016). </a:t>
            </a:r>
            <a:r>
              <a:rPr lang="en-US" sz="1600" u="sng">
                <a:solidFill>
                  <a:schemeClr val="hlink"/>
                </a:solidFill>
                <a:hlinkClick r:id="rId6"/>
              </a:rPr>
              <a:t>https://doi-org.proxy-um.researchport.umd.edu/10.1007/s10584-016-1604-6</a:t>
            </a:r>
            <a:endParaRPr sz="1600"/>
          </a:p>
          <a:p>
            <a:pPr marL="228600" lvl="0" indent="-228600" algn="l" rtl="0">
              <a:lnSpc>
                <a:spcPct val="100000"/>
              </a:lnSpc>
              <a:spcBef>
                <a:spcPts val="1000"/>
              </a:spcBef>
              <a:spcAft>
                <a:spcPts val="0"/>
              </a:spcAft>
              <a:buClr>
                <a:schemeClr val="dk1"/>
              </a:buClr>
              <a:buSzPts val="1600"/>
              <a:buChar char="•"/>
            </a:pPr>
            <a:r>
              <a:rPr lang="en-US" sz="1600"/>
              <a:t>Popp et al. Land-use futures in the shared socio-economic pathways. </a:t>
            </a:r>
            <a:r>
              <a:rPr lang="en-US" sz="1600" i="1"/>
              <a:t>Global Environmental Change </a:t>
            </a:r>
            <a:r>
              <a:rPr lang="en-US" sz="1600"/>
              <a:t>42, 331-345 (2017). </a:t>
            </a:r>
            <a:r>
              <a:rPr lang="en-US" sz="1600" u="sng">
                <a:solidFill>
                  <a:schemeClr val="hlink"/>
                </a:solidFill>
                <a:hlinkClick r:id="rId7"/>
              </a:rPr>
              <a:t>https://doi.org/10.1016/j.gloenvcha.2016.10.002</a:t>
            </a:r>
            <a:r>
              <a:rPr lang="en-US" sz="1600"/>
              <a:t> </a:t>
            </a:r>
            <a:endParaRPr/>
          </a:p>
          <a:p>
            <a:pPr marL="228600" lvl="0" indent="-228600" algn="l" rtl="0">
              <a:lnSpc>
                <a:spcPct val="100000"/>
              </a:lnSpc>
              <a:spcBef>
                <a:spcPts val="1000"/>
              </a:spcBef>
              <a:spcAft>
                <a:spcPts val="0"/>
              </a:spcAft>
              <a:buClr>
                <a:schemeClr val="dk1"/>
              </a:buClr>
              <a:buSzPts val="1600"/>
              <a:buChar char="•"/>
            </a:pPr>
            <a:r>
              <a:rPr lang="en-US" sz="1600"/>
              <a:t>Fuhrman, J., McJeon, H., Patel, P. et al. Food–energy–water implications of negative emissions technologies in a +1.5 °C future. </a:t>
            </a:r>
            <a:r>
              <a:rPr lang="en-US" sz="1600" i="1"/>
              <a:t>Nat. Clim. Chang. </a:t>
            </a:r>
            <a:r>
              <a:rPr lang="en-US" sz="1600"/>
              <a:t>10, 920–927 (2020). </a:t>
            </a:r>
            <a:r>
              <a:rPr lang="en-US" sz="1600" u="sng">
                <a:solidFill>
                  <a:schemeClr val="hlink"/>
                </a:solidFill>
                <a:hlinkClick r:id="rId8"/>
              </a:rPr>
              <a:t>https://doi.org/10.1038/s41558-020-0876-z</a:t>
            </a:r>
            <a:r>
              <a:rPr lang="en-US" sz="1600"/>
              <a:t> </a:t>
            </a:r>
            <a:endParaRPr/>
          </a:p>
          <a:p>
            <a:pPr marL="228600" lvl="0" indent="-228600" algn="l" rtl="0">
              <a:lnSpc>
                <a:spcPct val="100000"/>
              </a:lnSpc>
              <a:spcBef>
                <a:spcPts val="1000"/>
              </a:spcBef>
              <a:spcAft>
                <a:spcPts val="0"/>
              </a:spcAft>
              <a:buClr>
                <a:schemeClr val="dk1"/>
              </a:buClr>
              <a:buSzPts val="1600"/>
              <a:buChar char="•"/>
            </a:pPr>
            <a:r>
              <a:rPr lang="en-US" sz="1600"/>
              <a:t>Cui et al. </a:t>
            </a:r>
            <a:r>
              <a:rPr lang="en-US" sz="1600" i="1"/>
              <a:t>Environ. Res. Lett. </a:t>
            </a:r>
            <a:r>
              <a:rPr lang="en-US" sz="1600"/>
              <a:t>13 094006 (2018). </a:t>
            </a:r>
            <a:r>
              <a:rPr lang="en-US" sz="1600" u="sng">
                <a:solidFill>
                  <a:schemeClr val="hlink"/>
                </a:solidFill>
                <a:hlinkClick r:id="rId9"/>
              </a:rPr>
              <a:t>https://doi.org/10.1088/1748-9326/aad8f7</a:t>
            </a:r>
            <a:r>
              <a:rPr lang="en-US" sz="1600"/>
              <a:t> </a:t>
            </a:r>
            <a:br>
              <a:rPr lang="en-US" sz="1600"/>
            </a:b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a:p>
            <a:pPr marL="228600" lvl="0" indent="-127000" algn="l" rtl="0">
              <a:lnSpc>
                <a:spcPct val="100000"/>
              </a:lnSpc>
              <a:spcBef>
                <a:spcPts val="1000"/>
              </a:spcBef>
              <a:spcAft>
                <a:spcPts val="0"/>
              </a:spcAft>
              <a:buClr>
                <a:schemeClr val="dk1"/>
              </a:buClr>
              <a:buSzPts val="1600"/>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dirty="0"/>
              <a:t>Self-Introductions</a:t>
            </a:r>
            <a:endParaRPr sz="3600" dirty="0"/>
          </a:p>
        </p:txBody>
      </p:sp>
      <p:sp>
        <p:nvSpPr>
          <p:cNvPr id="3" name="Text Placeholder 2">
            <a:extLst>
              <a:ext uri="{FF2B5EF4-FFF2-40B4-BE49-F238E27FC236}">
                <a16:creationId xmlns:a16="http://schemas.microsoft.com/office/drawing/2014/main" id="{4421F85F-7633-82AA-4C3A-1E544D07B2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46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Break</a:t>
            </a:r>
            <a:endParaRPr dirty="0"/>
          </a:p>
        </p:txBody>
      </p:sp>
      <p:pic>
        <p:nvPicPr>
          <p:cNvPr id="383" name="Google Shape;383;p27" descr="A cup on a table&#10;&#10;Description automatically generated with low confidence"/>
          <p:cNvPicPr preferRelativeResize="0"/>
          <p:nvPr/>
        </p:nvPicPr>
        <p:blipFill rotWithShape="1">
          <a:blip r:embed="rId3">
            <a:alphaModFix/>
          </a:blip>
          <a:srcRect t="31019" r="2"/>
          <a:stretch/>
        </p:blipFill>
        <p:spPr>
          <a:xfrm>
            <a:off x="838200" y="1467650"/>
            <a:ext cx="10896600" cy="49984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Discussion questions</a:t>
            </a:r>
            <a:endParaRPr/>
          </a:p>
        </p:txBody>
      </p:sp>
      <p:sp>
        <p:nvSpPr>
          <p:cNvPr id="389" name="Google Shape;389;p28"/>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rgbClr val="AEABAB"/>
              </a:buClr>
              <a:buSzPts val="2800"/>
              <a:buChar char="•"/>
            </a:pPr>
            <a:r>
              <a:rPr lang="en-US">
                <a:solidFill>
                  <a:srgbClr val="AEABAB"/>
                </a:solidFill>
              </a:rPr>
              <a:t>What’s your understanding of IAM and IAM analysis?</a:t>
            </a:r>
            <a:endParaRPr/>
          </a:p>
          <a:p>
            <a:pPr marL="228600" lvl="0" indent="-228600" algn="l" rtl="0">
              <a:lnSpc>
                <a:spcPct val="100000"/>
              </a:lnSpc>
              <a:spcBef>
                <a:spcPts val="1000"/>
              </a:spcBef>
              <a:spcAft>
                <a:spcPts val="0"/>
              </a:spcAft>
              <a:buClr>
                <a:srgbClr val="AEABAB"/>
              </a:buClr>
              <a:buSzPts val="2800"/>
              <a:buChar char="•"/>
            </a:pPr>
            <a:r>
              <a:rPr lang="en-US">
                <a:solidFill>
                  <a:srgbClr val="AEABAB"/>
                </a:solidFill>
              </a:rPr>
              <a:t>How are IAMs different from other modeling tools?</a:t>
            </a:r>
            <a:endParaRPr/>
          </a:p>
          <a:p>
            <a:pPr marL="228600" lvl="0" indent="-228600" algn="l" rtl="0">
              <a:lnSpc>
                <a:spcPct val="100000"/>
              </a:lnSpc>
              <a:spcBef>
                <a:spcPts val="1000"/>
              </a:spcBef>
              <a:spcAft>
                <a:spcPts val="0"/>
              </a:spcAft>
              <a:buClr>
                <a:schemeClr val="dk1"/>
              </a:buClr>
              <a:buSzPts val="2800"/>
              <a:buChar char="•"/>
            </a:pPr>
            <a:r>
              <a:rPr lang="en-US"/>
              <a:t>What do you expect to learn from this course?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objectives</a:t>
            </a:r>
            <a:endParaRPr/>
          </a:p>
        </p:txBody>
      </p:sp>
      <p:sp>
        <p:nvSpPr>
          <p:cNvPr id="396" name="Google Shape;396;p29"/>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00000"/>
              </a:lnSpc>
              <a:spcBef>
                <a:spcPts val="0"/>
              </a:spcBef>
              <a:spcAft>
                <a:spcPts val="0"/>
              </a:spcAft>
              <a:buClr>
                <a:schemeClr val="dk1"/>
              </a:buClr>
              <a:buSzPts val="2800"/>
              <a:buChar char="•"/>
            </a:pPr>
            <a:r>
              <a:rPr lang="en-US" dirty="0"/>
              <a:t>Not all of you will have modeling career, but everyone in carbon neutrality field needs to have “model literacy”.</a:t>
            </a:r>
          </a:p>
          <a:p>
            <a:pPr marL="228600" lvl="0" indent="-228600" algn="l" rtl="0">
              <a:lnSpc>
                <a:spcPct val="100000"/>
              </a:lnSpc>
              <a:spcBef>
                <a:spcPts val="0"/>
              </a:spcBef>
              <a:spcAft>
                <a:spcPts val="0"/>
              </a:spcAft>
              <a:buClr>
                <a:schemeClr val="dk1"/>
              </a:buClr>
              <a:buSzPts val="2800"/>
              <a:buChar char="•"/>
            </a:pPr>
            <a:endParaRPr lang="en-US" dirty="0"/>
          </a:p>
          <a:p>
            <a:pPr marL="228600" lvl="0" indent="-228600" algn="l" rtl="0">
              <a:lnSpc>
                <a:spcPct val="100000"/>
              </a:lnSpc>
              <a:spcBef>
                <a:spcPts val="0"/>
              </a:spcBef>
              <a:spcAft>
                <a:spcPts val="0"/>
              </a:spcAft>
              <a:buClr>
                <a:schemeClr val="dk1"/>
              </a:buClr>
              <a:buSzPts val="2800"/>
              <a:buChar char="•"/>
            </a:pPr>
            <a:r>
              <a:rPr lang="en-US" dirty="0"/>
              <a:t>You will learn the fundamentals of integrated assessment models and research.</a:t>
            </a:r>
            <a:endParaRPr dirty="0"/>
          </a:p>
          <a:p>
            <a:pPr marL="228600" lvl="0" indent="-228600" algn="l" rtl="0">
              <a:lnSpc>
                <a:spcPct val="100000"/>
              </a:lnSpc>
              <a:spcBef>
                <a:spcPts val="1000"/>
              </a:spcBef>
              <a:spcAft>
                <a:spcPts val="0"/>
              </a:spcAft>
              <a:buClr>
                <a:schemeClr val="dk1"/>
              </a:buClr>
              <a:buSzPts val="2800"/>
              <a:buChar char="•"/>
            </a:pPr>
            <a:r>
              <a:rPr lang="en-US" dirty="0"/>
              <a:t>Understand the basic characteristics of energy, water, and land systems, their interlinkages, and the implications of those interlinkages for a range of societal goals and policies.</a:t>
            </a:r>
            <a:endParaRPr dirty="0"/>
          </a:p>
          <a:p>
            <a:pPr marL="228600" lvl="0" indent="-228600" algn="l" rtl="0">
              <a:lnSpc>
                <a:spcPct val="100000"/>
              </a:lnSpc>
              <a:spcBef>
                <a:spcPts val="1000"/>
              </a:spcBef>
              <a:spcAft>
                <a:spcPts val="0"/>
              </a:spcAft>
              <a:buClr>
                <a:schemeClr val="dk1"/>
              </a:buClr>
              <a:buSzPts val="2800"/>
              <a:buChar char="•"/>
            </a:pPr>
            <a:r>
              <a:rPr lang="en-US" dirty="0"/>
              <a:t>Learn how to frame science and policy questions that IAM is well-suited to answer.</a:t>
            </a:r>
            <a:endParaRPr dirty="0"/>
          </a:p>
          <a:p>
            <a:pPr marL="228600" lvl="0" indent="-228600" algn="l" rtl="0">
              <a:lnSpc>
                <a:spcPct val="100000"/>
              </a:lnSpc>
              <a:spcBef>
                <a:spcPts val="1000"/>
              </a:spcBef>
              <a:spcAft>
                <a:spcPts val="0"/>
              </a:spcAft>
              <a:buClr>
                <a:schemeClr val="dk1"/>
              </a:buClr>
              <a:buSzPts val="2800"/>
              <a:buChar char="•"/>
            </a:pPr>
            <a:r>
              <a:rPr lang="en-US" dirty="0"/>
              <a:t>Learn to use IAM, and interpret and communicate IAM outputs, to address science and/or policy relevant questions.</a:t>
            </a:r>
          </a:p>
          <a:p>
            <a:pPr marL="228600" lvl="0" indent="-228600" algn="l" rtl="0">
              <a:lnSpc>
                <a:spcPct val="100000"/>
              </a:lnSpc>
              <a:spcBef>
                <a:spcPts val="1000"/>
              </a:spcBef>
              <a:spcAft>
                <a:spcPts val="0"/>
              </a:spcAft>
              <a:buClr>
                <a:schemeClr val="dk1"/>
              </a:buClr>
              <a:buSzPts val="2800"/>
              <a:buChar char="•"/>
            </a:pPr>
            <a:r>
              <a:rPr lang="en-US" dirty="0"/>
              <a:t>At the end of the semester, some of you will embark on future career in modeling, others will have sufficient literacy of the models to be able to interpret modeling research and utilize for your own research.</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Approaches</a:t>
            </a:r>
            <a:endParaRPr/>
          </a:p>
        </p:txBody>
      </p:sp>
      <p:sp>
        <p:nvSpPr>
          <p:cNvPr id="403" name="Google Shape;403;p30"/>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Complete readings before class, get your own thoughts on the reading questions, and bring them to in-class discussion.</a:t>
            </a:r>
            <a:endParaRPr dirty="0"/>
          </a:p>
          <a:p>
            <a:pPr marL="228600" lvl="0" indent="-228600" algn="l" rtl="0">
              <a:lnSpc>
                <a:spcPct val="100000"/>
              </a:lnSpc>
              <a:spcBef>
                <a:spcPts val="1000"/>
              </a:spcBef>
              <a:spcAft>
                <a:spcPts val="0"/>
              </a:spcAft>
              <a:buClr>
                <a:schemeClr val="dk1"/>
              </a:buClr>
              <a:buSzPts val="2800"/>
              <a:buChar char="•"/>
            </a:pPr>
            <a:r>
              <a:rPr lang="en-US" dirty="0"/>
              <a:t>Learn from the lectures and ask questions.</a:t>
            </a:r>
            <a:endParaRPr dirty="0"/>
          </a:p>
          <a:p>
            <a:pPr marL="228600" lvl="0" indent="-228600" algn="l" rtl="0">
              <a:lnSpc>
                <a:spcPct val="100000"/>
              </a:lnSpc>
              <a:spcBef>
                <a:spcPts val="1000"/>
              </a:spcBef>
              <a:spcAft>
                <a:spcPts val="0"/>
              </a:spcAft>
              <a:buClr>
                <a:schemeClr val="dk1"/>
              </a:buClr>
              <a:buSzPts val="2800"/>
              <a:buChar char="•"/>
            </a:pPr>
            <a:r>
              <a:rPr lang="en-US" dirty="0"/>
              <a:t>Get hands-on IA modeling experience using the Global Change Analysis Model (GCAM).</a:t>
            </a:r>
            <a:endParaRPr dirty="0"/>
          </a:p>
          <a:p>
            <a:pPr marL="228600" lvl="0" indent="-228600" algn="l" rtl="0">
              <a:lnSpc>
                <a:spcPct val="100000"/>
              </a:lnSpc>
              <a:spcBef>
                <a:spcPts val="1000"/>
              </a:spcBef>
              <a:spcAft>
                <a:spcPts val="0"/>
              </a:spcAft>
              <a:buClr>
                <a:schemeClr val="dk1"/>
              </a:buClr>
              <a:buSzPts val="2800"/>
              <a:buChar char="•"/>
            </a:pPr>
            <a:r>
              <a:rPr lang="en-US" dirty="0"/>
              <a:t>Develop and complete an independent research project using GCAM.</a:t>
            </a:r>
            <a:endParaRPr dirty="0"/>
          </a:p>
          <a:p>
            <a:pPr marL="228600" lvl="0" indent="-50800" algn="l" rtl="0">
              <a:lnSpc>
                <a:spcPct val="100000"/>
              </a:lnSpc>
              <a:spcBef>
                <a:spcPts val="1000"/>
              </a:spcBef>
              <a:spcAft>
                <a:spcPts val="0"/>
              </a:spcAft>
              <a:buClr>
                <a:schemeClr val="dk1"/>
              </a:buClr>
              <a:buSzPts val="28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schedule and topics</a:t>
            </a:r>
            <a:endParaRPr/>
          </a:p>
        </p:txBody>
      </p:sp>
      <p:sp>
        <p:nvSpPr>
          <p:cNvPr id="410" name="Google Shape;410;p3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30ED9E18-3E84-F562-A2EA-5261E568D94E}"/>
              </a:ext>
            </a:extLst>
          </p:cNvPr>
          <p:cNvGraphicFramePr>
            <a:graphicFrameLocks noGrp="1"/>
          </p:cNvGraphicFramePr>
          <p:nvPr/>
        </p:nvGraphicFramePr>
        <p:xfrm>
          <a:off x="1052423" y="1468435"/>
          <a:ext cx="6396585" cy="4997456"/>
        </p:xfrm>
        <a:graphic>
          <a:graphicData uri="http://schemas.openxmlformats.org/drawingml/2006/table">
            <a:tbl>
              <a:tblPr>
                <a:tableStyleId>{B595118D-B896-406E-A1ED-0820B9B2B51B}</a:tableStyleId>
              </a:tblPr>
              <a:tblGrid>
                <a:gridCol w="687915">
                  <a:extLst>
                    <a:ext uri="{9D8B030D-6E8A-4147-A177-3AD203B41FA5}">
                      <a16:colId xmlns:a16="http://schemas.microsoft.com/office/drawing/2014/main" val="3193823056"/>
                    </a:ext>
                  </a:extLst>
                </a:gridCol>
                <a:gridCol w="3162358">
                  <a:extLst>
                    <a:ext uri="{9D8B030D-6E8A-4147-A177-3AD203B41FA5}">
                      <a16:colId xmlns:a16="http://schemas.microsoft.com/office/drawing/2014/main" val="2120751920"/>
                    </a:ext>
                  </a:extLst>
                </a:gridCol>
                <a:gridCol w="1314226">
                  <a:extLst>
                    <a:ext uri="{9D8B030D-6E8A-4147-A177-3AD203B41FA5}">
                      <a16:colId xmlns:a16="http://schemas.microsoft.com/office/drawing/2014/main" val="1209529472"/>
                    </a:ext>
                  </a:extLst>
                </a:gridCol>
                <a:gridCol w="1232086">
                  <a:extLst>
                    <a:ext uri="{9D8B030D-6E8A-4147-A177-3AD203B41FA5}">
                      <a16:colId xmlns:a16="http://schemas.microsoft.com/office/drawing/2014/main" val="2076214811"/>
                    </a:ext>
                  </a:extLst>
                </a:gridCol>
              </a:tblGrid>
              <a:tr h="293968">
                <a:tc>
                  <a:txBody>
                    <a:bodyPr/>
                    <a:lstStyle/>
                    <a:p>
                      <a:pPr marL="0" marR="0">
                        <a:lnSpc>
                          <a:spcPct val="115000"/>
                        </a:lnSpc>
                        <a:spcBef>
                          <a:spcPts val="0"/>
                        </a:spcBef>
                        <a:spcAft>
                          <a:spcPts val="0"/>
                        </a:spcAft>
                      </a:pPr>
                      <a:r>
                        <a:rPr lang="en-US" sz="1000" dirty="0">
                          <a:effectLst/>
                        </a:rPr>
                        <a:t>Date</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dirty="0">
                          <a:effectLst/>
                        </a:rPr>
                        <a:t>Lecture Topic</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Pre-Class Reading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What’s Due</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781200758"/>
                  </a:ext>
                </a:extLst>
              </a:tr>
              <a:tr h="293968">
                <a:tc>
                  <a:txBody>
                    <a:bodyPr/>
                    <a:lstStyle/>
                    <a:p>
                      <a:pPr marL="0" marR="0">
                        <a:lnSpc>
                          <a:spcPct val="115000"/>
                        </a:lnSpc>
                        <a:spcBef>
                          <a:spcPts val="0"/>
                        </a:spcBef>
                        <a:spcAft>
                          <a:spcPts val="0"/>
                        </a:spcAft>
                      </a:pPr>
                      <a:r>
                        <a:rPr lang="en-US" sz="1000">
                          <a:effectLst/>
                        </a:rPr>
                        <a:t>Week 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Introduction to IAM</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789304196"/>
                  </a:ext>
                </a:extLst>
              </a:tr>
              <a:tr h="293968">
                <a:tc>
                  <a:txBody>
                    <a:bodyPr/>
                    <a:lstStyle/>
                    <a:p>
                      <a:pPr marL="0" marR="0" algn="just">
                        <a:lnSpc>
                          <a:spcPct val="115000"/>
                        </a:lnSpc>
                        <a:spcBef>
                          <a:spcPts val="0"/>
                        </a:spcBef>
                        <a:spcAft>
                          <a:spcPts val="0"/>
                        </a:spcAft>
                        <a:tabLst>
                          <a:tab pos="-457200" algn="l"/>
                        </a:tabLst>
                      </a:pPr>
                      <a:r>
                        <a:rPr lang="en-US" sz="1000">
                          <a:effectLst/>
                        </a:rPr>
                        <a:t>Week 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Foundations of IAM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500197241"/>
                  </a:ext>
                </a:extLst>
              </a:tr>
              <a:tr h="293968">
                <a:tc>
                  <a:txBody>
                    <a:bodyPr/>
                    <a:lstStyle/>
                    <a:p>
                      <a:pPr marL="0" marR="0" algn="just">
                        <a:lnSpc>
                          <a:spcPct val="115000"/>
                        </a:lnSpc>
                        <a:spcBef>
                          <a:spcPts val="0"/>
                        </a:spcBef>
                        <a:spcAft>
                          <a:spcPts val="0"/>
                        </a:spcAft>
                        <a:tabLst>
                          <a:tab pos="-457200" algn="l"/>
                        </a:tabLst>
                      </a:pPr>
                      <a:r>
                        <a:rPr lang="en-US" sz="1000">
                          <a:effectLst/>
                        </a:rPr>
                        <a:t>Week 3</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Energy System - Supply</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3a</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1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424613771"/>
                  </a:ext>
                </a:extLst>
              </a:tr>
              <a:tr h="293968">
                <a:tc>
                  <a:txBody>
                    <a:bodyPr/>
                    <a:lstStyle/>
                    <a:p>
                      <a:pPr marL="0" marR="0">
                        <a:lnSpc>
                          <a:spcPct val="115000"/>
                        </a:lnSpc>
                        <a:spcBef>
                          <a:spcPts val="0"/>
                        </a:spcBef>
                        <a:spcAft>
                          <a:spcPts val="0"/>
                        </a:spcAft>
                      </a:pPr>
                      <a:r>
                        <a:rPr lang="en-US" sz="1000">
                          <a:effectLst/>
                        </a:rPr>
                        <a:t>Week 4</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Energy System - Demand</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3b</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8482055"/>
                  </a:ext>
                </a:extLst>
              </a:tr>
              <a:tr h="293968">
                <a:tc>
                  <a:txBody>
                    <a:bodyPr/>
                    <a:lstStyle/>
                    <a:p>
                      <a:pPr marL="0" marR="0">
                        <a:lnSpc>
                          <a:spcPct val="115000"/>
                        </a:lnSpc>
                        <a:spcBef>
                          <a:spcPts val="0"/>
                        </a:spcBef>
                        <a:spcAft>
                          <a:spcPts val="0"/>
                        </a:spcAft>
                      </a:pPr>
                      <a:r>
                        <a:rPr lang="en-US" sz="1000">
                          <a:effectLst/>
                        </a:rPr>
                        <a:t>Week 5</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Land System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4</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2</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931529957"/>
                  </a:ext>
                </a:extLst>
              </a:tr>
              <a:tr h="293968">
                <a:tc>
                  <a:txBody>
                    <a:bodyPr/>
                    <a:lstStyle/>
                    <a:p>
                      <a:pPr marL="0" marR="0">
                        <a:lnSpc>
                          <a:spcPct val="115000"/>
                        </a:lnSpc>
                        <a:spcBef>
                          <a:spcPts val="0"/>
                        </a:spcBef>
                        <a:spcAft>
                          <a:spcPts val="0"/>
                        </a:spcAft>
                      </a:pPr>
                      <a:r>
                        <a:rPr lang="en-US" sz="1000">
                          <a:effectLst/>
                        </a:rPr>
                        <a:t>Week 6</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Water System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5</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3</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201842818"/>
                  </a:ext>
                </a:extLst>
              </a:tr>
              <a:tr h="293968">
                <a:tc>
                  <a:txBody>
                    <a:bodyPr/>
                    <a:lstStyle/>
                    <a:p>
                      <a:pPr marL="0" marR="0">
                        <a:lnSpc>
                          <a:spcPct val="115000"/>
                        </a:lnSpc>
                        <a:spcBef>
                          <a:spcPts val="0"/>
                        </a:spcBef>
                        <a:spcAft>
                          <a:spcPts val="0"/>
                        </a:spcAft>
                      </a:pPr>
                      <a:r>
                        <a:rPr lang="en-US" sz="1000">
                          <a:effectLst/>
                        </a:rPr>
                        <a:t>Week 7</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Food-Energy-Water Nexus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6</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4</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326454697"/>
                  </a:ext>
                </a:extLst>
              </a:tr>
              <a:tr h="293968">
                <a:tc>
                  <a:txBody>
                    <a:bodyPr/>
                    <a:lstStyle/>
                    <a:p>
                      <a:pPr marL="0" marR="0">
                        <a:lnSpc>
                          <a:spcPct val="115000"/>
                        </a:lnSpc>
                        <a:spcBef>
                          <a:spcPts val="0"/>
                        </a:spcBef>
                        <a:spcAft>
                          <a:spcPts val="0"/>
                        </a:spcAft>
                      </a:pPr>
                      <a:r>
                        <a:rPr lang="en-US" sz="1000">
                          <a:effectLst/>
                        </a:rPr>
                        <a:t>Week 8</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Mid-Term: Project Proposal</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Project proposal</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843842015"/>
                  </a:ext>
                </a:extLst>
              </a:tr>
              <a:tr h="293968">
                <a:tc>
                  <a:txBody>
                    <a:bodyPr/>
                    <a:lstStyle/>
                    <a:p>
                      <a:pPr marL="0" marR="0">
                        <a:lnSpc>
                          <a:spcPct val="115000"/>
                        </a:lnSpc>
                        <a:spcBef>
                          <a:spcPts val="0"/>
                        </a:spcBef>
                        <a:spcAft>
                          <a:spcPts val="0"/>
                        </a:spcAft>
                      </a:pPr>
                      <a:r>
                        <a:rPr lang="en-US" sz="1000">
                          <a:effectLst/>
                        </a:rPr>
                        <a:t>Week 9</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IAM in International Climate Policies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7</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617283486"/>
                  </a:ext>
                </a:extLst>
              </a:tr>
              <a:tr h="293968">
                <a:tc>
                  <a:txBody>
                    <a:bodyPr/>
                    <a:lstStyle/>
                    <a:p>
                      <a:pPr marL="0" marR="0">
                        <a:lnSpc>
                          <a:spcPct val="115000"/>
                        </a:lnSpc>
                        <a:spcBef>
                          <a:spcPts val="0"/>
                        </a:spcBef>
                        <a:spcAft>
                          <a:spcPts val="0"/>
                        </a:spcAft>
                      </a:pPr>
                      <a:r>
                        <a:rPr lang="en-US" sz="1000">
                          <a:effectLst/>
                        </a:rPr>
                        <a:t>Week 10</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Standardized Scenarios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8</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5</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716419988"/>
                  </a:ext>
                </a:extLst>
              </a:tr>
              <a:tr h="293968">
                <a:tc>
                  <a:txBody>
                    <a:bodyPr/>
                    <a:lstStyle/>
                    <a:p>
                      <a:pPr marL="0" marR="0">
                        <a:lnSpc>
                          <a:spcPct val="115000"/>
                        </a:lnSpc>
                        <a:spcBef>
                          <a:spcPts val="0"/>
                        </a:spcBef>
                        <a:spcAft>
                          <a:spcPts val="0"/>
                        </a:spcAft>
                      </a:pPr>
                      <a:r>
                        <a:rPr lang="en-US" sz="1000">
                          <a:effectLst/>
                        </a:rPr>
                        <a:t>Week 11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Multi-model Comparison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9</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279193445"/>
                  </a:ext>
                </a:extLst>
              </a:tr>
              <a:tr h="293968">
                <a:tc>
                  <a:txBody>
                    <a:bodyPr/>
                    <a:lstStyle/>
                    <a:p>
                      <a:pPr marL="0" marR="0">
                        <a:lnSpc>
                          <a:spcPct val="115000"/>
                        </a:lnSpc>
                        <a:spcBef>
                          <a:spcPts val="0"/>
                        </a:spcBef>
                        <a:spcAft>
                          <a:spcPts val="0"/>
                        </a:spcAft>
                      </a:pPr>
                      <a:r>
                        <a:rPr lang="en-US" sz="1000">
                          <a:effectLst/>
                        </a:rPr>
                        <a:t>Week 12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IAM in National Strategies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10</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6</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4209085718"/>
                  </a:ext>
                </a:extLst>
              </a:tr>
              <a:tr h="293968">
                <a:tc>
                  <a:txBody>
                    <a:bodyPr/>
                    <a:lstStyle/>
                    <a:p>
                      <a:pPr marL="0" marR="0">
                        <a:lnSpc>
                          <a:spcPct val="115000"/>
                        </a:lnSpc>
                        <a:spcBef>
                          <a:spcPts val="0"/>
                        </a:spcBef>
                        <a:spcAft>
                          <a:spcPts val="0"/>
                        </a:spcAft>
                      </a:pPr>
                      <a:r>
                        <a:rPr lang="en-US" sz="1000">
                          <a:effectLst/>
                        </a:rPr>
                        <a:t>Week 13</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Mitigation and other SDGs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7</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889747154"/>
                  </a:ext>
                </a:extLst>
              </a:tr>
              <a:tr h="293968">
                <a:tc>
                  <a:txBody>
                    <a:bodyPr/>
                    <a:lstStyle/>
                    <a:p>
                      <a:pPr marL="0" marR="0">
                        <a:lnSpc>
                          <a:spcPct val="115000"/>
                        </a:lnSpc>
                        <a:spcBef>
                          <a:spcPts val="0"/>
                        </a:spcBef>
                        <a:spcAft>
                          <a:spcPts val="0"/>
                        </a:spcAft>
                      </a:pPr>
                      <a:r>
                        <a:rPr lang="en-US" sz="1000">
                          <a:effectLst/>
                        </a:rPr>
                        <a:t>Week 14</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tabLst>
                          <a:tab pos="-457200" algn="l"/>
                        </a:tabLst>
                      </a:pPr>
                      <a:r>
                        <a:rPr lang="en-US" sz="1000">
                          <a:effectLst/>
                        </a:rPr>
                        <a:t>Uncertainty in IAM and Climate Change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8</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4253709916"/>
                  </a:ext>
                </a:extLst>
              </a:tr>
              <a:tr h="293968">
                <a:tc>
                  <a:txBody>
                    <a:bodyPr/>
                    <a:lstStyle/>
                    <a:p>
                      <a:pPr marL="0" marR="0">
                        <a:lnSpc>
                          <a:spcPct val="115000"/>
                        </a:lnSpc>
                        <a:spcBef>
                          <a:spcPts val="0"/>
                        </a:spcBef>
                        <a:spcAft>
                          <a:spcPts val="0"/>
                        </a:spcAft>
                      </a:pPr>
                      <a:r>
                        <a:rPr lang="en-US" sz="1000">
                          <a:effectLst/>
                        </a:rPr>
                        <a:t>Week 15</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Emerging and Future Directions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13</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831146927"/>
                  </a:ext>
                </a:extLst>
              </a:tr>
              <a:tr h="293968">
                <a:tc>
                  <a:txBody>
                    <a:bodyPr/>
                    <a:lstStyle/>
                    <a:p>
                      <a:pPr marL="0" marR="0">
                        <a:lnSpc>
                          <a:spcPct val="115000"/>
                        </a:lnSpc>
                        <a:spcBef>
                          <a:spcPts val="0"/>
                        </a:spcBef>
                        <a:spcAft>
                          <a:spcPts val="0"/>
                        </a:spcAft>
                      </a:pPr>
                      <a:r>
                        <a:rPr lang="en-US" sz="1000">
                          <a:effectLst/>
                        </a:rPr>
                        <a:t>Week 16</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Final project presentation 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dirty="0">
                          <a:effectLst/>
                        </a:rPr>
                        <a:t> </a:t>
                      </a:r>
                      <a:endParaRPr lang="en-US" sz="1000" dirty="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307293042"/>
                  </a:ext>
                </a:extLst>
              </a:tr>
            </a:tbl>
          </a:graphicData>
        </a:graphic>
      </p:graphicFrame>
    </p:spTree>
    <p:extLst>
      <p:ext uri="{BB962C8B-B14F-4D97-AF65-F5344CB8AC3E}">
        <p14:creationId xmlns:p14="http://schemas.microsoft.com/office/powerpoint/2010/main" val="411151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Course weekly rhythm</a:t>
            </a:r>
            <a:endParaRPr dirty="0"/>
          </a:p>
        </p:txBody>
      </p:sp>
      <p:graphicFrame>
        <p:nvGraphicFramePr>
          <p:cNvPr id="417" name="Google Shape;417;p32"/>
          <p:cNvGraphicFramePr/>
          <p:nvPr>
            <p:extLst>
              <p:ext uri="{D42A27DB-BD31-4B8C-83A1-F6EECF244321}">
                <p14:modId xmlns:p14="http://schemas.microsoft.com/office/powerpoint/2010/main" val="3747546679"/>
              </p:ext>
            </p:extLst>
          </p:nvPr>
        </p:nvGraphicFramePr>
        <p:xfrm>
          <a:off x="838199" y="1468438"/>
          <a:ext cx="10896600" cy="4605100"/>
        </p:xfrm>
        <a:graphic>
          <a:graphicData uri="http://schemas.openxmlformats.org/drawingml/2006/table">
            <a:tbl>
              <a:tblPr firstRow="1" bandRow="1">
                <a:noFill/>
                <a:tableStyleId>{C04D23F2-0439-4E81-90CD-B3B227FEAF3A}</a:tableStyleId>
              </a:tblPr>
              <a:tblGrid>
                <a:gridCol w="1354800">
                  <a:extLst>
                    <a:ext uri="{9D8B030D-6E8A-4147-A177-3AD203B41FA5}">
                      <a16:colId xmlns:a16="http://schemas.microsoft.com/office/drawing/2014/main" val="20000"/>
                    </a:ext>
                  </a:extLst>
                </a:gridCol>
                <a:gridCol w="1800725">
                  <a:extLst>
                    <a:ext uri="{9D8B030D-6E8A-4147-A177-3AD203B41FA5}">
                      <a16:colId xmlns:a16="http://schemas.microsoft.com/office/drawing/2014/main" val="20001"/>
                    </a:ext>
                  </a:extLst>
                </a:gridCol>
                <a:gridCol w="1508550">
                  <a:extLst>
                    <a:ext uri="{9D8B030D-6E8A-4147-A177-3AD203B41FA5}">
                      <a16:colId xmlns:a16="http://schemas.microsoft.com/office/drawing/2014/main" val="20002"/>
                    </a:ext>
                  </a:extLst>
                </a:gridCol>
                <a:gridCol w="2600325">
                  <a:extLst>
                    <a:ext uri="{9D8B030D-6E8A-4147-A177-3AD203B41FA5}">
                      <a16:colId xmlns:a16="http://schemas.microsoft.com/office/drawing/2014/main" val="20003"/>
                    </a:ext>
                  </a:extLst>
                </a:gridCol>
                <a:gridCol w="1816100">
                  <a:extLst>
                    <a:ext uri="{9D8B030D-6E8A-4147-A177-3AD203B41FA5}">
                      <a16:colId xmlns:a16="http://schemas.microsoft.com/office/drawing/2014/main" val="20004"/>
                    </a:ext>
                  </a:extLst>
                </a:gridCol>
                <a:gridCol w="1816100">
                  <a:extLst>
                    <a:ext uri="{9D8B030D-6E8A-4147-A177-3AD203B41FA5}">
                      <a16:colId xmlns:a16="http://schemas.microsoft.com/office/drawing/2014/main" val="20005"/>
                    </a:ext>
                  </a:extLst>
                </a:gridCol>
              </a:tblGrid>
              <a:tr h="852050">
                <a:tc>
                  <a:txBody>
                    <a:bodyPr/>
                    <a:lstStyle/>
                    <a:p>
                      <a:pPr marL="0" marR="0" lvl="0" indent="0" algn="ctr"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solidFill>
                      <a:srgbClr val="BF9000"/>
                    </a:solidFill>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u="none" strike="noStrike" cap="none"/>
                        <a:t>Monday</a:t>
                      </a:r>
                      <a:endParaRPr sz="1400" u="none" strike="noStrike" cap="none"/>
                    </a:p>
                  </a:txBody>
                  <a:tcPr marL="91450" marR="91450" marT="45725" marB="45725" anchor="ctr">
                    <a:solidFill>
                      <a:srgbClr val="BF90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Tuesday</a:t>
                      </a:r>
                      <a:endParaRPr sz="1400" u="none" strike="noStrike" cap="none"/>
                    </a:p>
                  </a:txBody>
                  <a:tcPr marL="91450" marR="91450" marT="45725" marB="45725" anchor="ctr">
                    <a:solidFill>
                      <a:srgbClr val="BF90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Wednesday</a:t>
                      </a:r>
                      <a:endParaRPr sz="1400" u="none" strike="noStrike" cap="none"/>
                    </a:p>
                  </a:txBody>
                  <a:tcPr marL="91450" marR="91450" marT="45725" marB="45725" anchor="ctr">
                    <a:solidFill>
                      <a:srgbClr val="BF90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Thursday</a:t>
                      </a:r>
                      <a:endParaRPr sz="1400" u="none" strike="noStrike" cap="none"/>
                    </a:p>
                  </a:txBody>
                  <a:tcPr marL="91450" marR="91450" marT="45725" marB="45725" anchor="ctr">
                    <a:solidFill>
                      <a:srgbClr val="BF9000"/>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t>Friday</a:t>
                      </a:r>
                      <a:endParaRPr sz="1400" u="none" strike="noStrike" cap="none"/>
                    </a:p>
                  </a:txBody>
                  <a:tcPr marL="91450" marR="91450" marT="45725" marB="45725" anchor="ctr">
                    <a:solidFill>
                      <a:srgbClr val="BF9000"/>
                    </a:solidFill>
                  </a:tcPr>
                </a:tc>
                <a:extLst>
                  <a:ext uri="{0D108BD9-81ED-4DB2-BD59-A6C34878D82A}">
                    <a16:rowId xmlns:a16="http://schemas.microsoft.com/office/drawing/2014/main" val="10000"/>
                  </a:ext>
                </a:extLst>
              </a:tr>
              <a:tr h="17880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Morning</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Last week's assignment due;</a:t>
                      </a:r>
                      <a:endParaRPr sz="1800" u="none" strike="noStrike" cap="none"/>
                    </a:p>
                    <a:p>
                      <a:pPr marL="0" marR="0" lvl="0" indent="0" algn="l" rtl="0">
                        <a:lnSpc>
                          <a:spcPct val="100000"/>
                        </a:lnSpc>
                        <a:spcBef>
                          <a:spcPts val="0"/>
                        </a:spcBef>
                        <a:spcAft>
                          <a:spcPts val="0"/>
                        </a:spcAft>
                        <a:buClr>
                          <a:srgbClr val="000000"/>
                        </a:buClr>
                        <a:buSzPts val="1800"/>
                        <a:buFont typeface="Arial"/>
                        <a:buNone/>
                      </a:pPr>
                      <a:endParaRPr sz="1800" u="none" strike="noStrike" cap="none"/>
                    </a:p>
                    <a:p>
                      <a:pPr marL="0" marR="0" lvl="0" indent="0" algn="l" rtl="0">
                        <a:lnSpc>
                          <a:spcPct val="100000"/>
                        </a:lnSpc>
                        <a:spcBef>
                          <a:spcPts val="0"/>
                        </a:spcBef>
                        <a:spcAft>
                          <a:spcPts val="0"/>
                        </a:spcAft>
                        <a:buClr>
                          <a:schemeClr val="dk1"/>
                        </a:buClr>
                        <a:buSzPts val="1800"/>
                        <a:buFont typeface="Arial"/>
                        <a:buNone/>
                      </a:pPr>
                      <a:r>
                        <a:rPr lang="en-US" sz="1800" u="none" strike="noStrike" cap="none"/>
                        <a:t>Be prepared for discussing the readings in class</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Next week’s reading posted</a:t>
                      </a:r>
                      <a:endParaRPr sz="18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nchor="ctr"/>
                </a:tc>
                <a:extLst>
                  <a:ext uri="{0D108BD9-81ED-4DB2-BD59-A6C34878D82A}">
                    <a16:rowId xmlns:a16="http://schemas.microsoft.com/office/drawing/2014/main" val="10001"/>
                  </a:ext>
                </a:extLst>
              </a:tr>
              <a:tr h="1965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Afternoon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800"/>
                        <a:buFont typeface="Arial"/>
                        <a:buNone/>
                      </a:pPr>
                      <a:endParaRPr sz="18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Class! </a:t>
                      </a: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This week's assignment distributed</a:t>
                      </a:r>
                      <a:endParaRPr sz="1800" u="none" strike="noStrike" cap="none" dirty="0"/>
                    </a:p>
                  </a:txBody>
                  <a:tcPr marL="91450" marR="91450"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u="none" strike="noStrike" cap="none" dirty="0"/>
                        <a:t>1:30-3 pm Office hour </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800"/>
                        <a:buFont typeface="Arial"/>
                        <a:buNone/>
                      </a:pPr>
                      <a:endParaRPr sz="1400" u="none" strike="noStrike" cap="none" dirty="0"/>
                    </a:p>
                  </a:txBody>
                  <a:tcPr marL="91450" marR="91450" marT="45725" marB="457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evaluation</a:t>
            </a:r>
            <a:endParaRPr/>
          </a:p>
        </p:txBody>
      </p:sp>
      <p:sp>
        <p:nvSpPr>
          <p:cNvPr id="424" name="Google Shape;424;p33"/>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42900">
              <a:lnSpc>
                <a:spcPct val="115000"/>
              </a:lnSpc>
              <a:spcBef>
                <a:spcPts val="0"/>
              </a:spcBef>
              <a:spcAft>
                <a:spcPts val="0"/>
              </a:spcAft>
              <a:buFont typeface="Arial" panose="020B0604020202020204" pitchFamily="34" charset="0"/>
              <a:buChar char="●"/>
            </a:pPr>
            <a:r>
              <a:rPr lang="en-US" b="1" u="none" strike="noStrike" dirty="0">
                <a:effectLst/>
                <a:latin typeface="Calibri" panose="020F0502020204030204" pitchFamily="34" charset="0"/>
                <a:ea typeface="Calibri" panose="020F0502020204030204" pitchFamily="34" charset="0"/>
              </a:rPr>
              <a:t>Paper Critique (20%)</a:t>
            </a:r>
            <a:r>
              <a:rPr lang="en-US" u="none" strike="noStrike" dirty="0">
                <a:effectLst/>
                <a:latin typeface="Calibri" panose="020F0502020204030204" pitchFamily="34" charset="0"/>
                <a:ea typeface="Calibri" panose="020F0502020204030204" pitchFamily="34" charset="0"/>
              </a:rPr>
              <a:t>: Each student will choose one IAM journal paper to peer-review and present the key findings and critical review of the paper.</a:t>
            </a:r>
            <a:endParaRPr lang="en-US" u="none" strike="noStrike" dirty="0">
              <a:effectLst/>
              <a:latin typeface="Arial" panose="020B0604020202020204" pitchFamily="34" charset="0"/>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b="1" u="none" strike="noStrike" dirty="0">
                <a:effectLst/>
                <a:latin typeface="Calibri" panose="020F0502020204030204" pitchFamily="34" charset="0"/>
                <a:ea typeface="Calibri" panose="020F0502020204030204" pitchFamily="34" charset="0"/>
              </a:rPr>
              <a:t>Mid-term paper (20%)</a:t>
            </a:r>
            <a:r>
              <a:rPr lang="en-US" u="none" strike="noStrike" dirty="0">
                <a:effectLst/>
                <a:latin typeface="Calibri" panose="020F0502020204030204" pitchFamily="34" charset="0"/>
                <a:ea typeface="Calibri" panose="020F0502020204030204" pitchFamily="34" charset="0"/>
              </a:rPr>
              <a:t>: Students will develop a short proposal (3-5 pages) on the final research project for this class, including the research question and methodology. </a:t>
            </a:r>
            <a:endParaRPr lang="en-US" u="none" strike="noStrike" dirty="0">
              <a:effectLst/>
              <a:latin typeface="Arial" panose="020B0604020202020204" pitchFamily="34" charset="0"/>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b="1" u="none" strike="noStrike" dirty="0">
                <a:effectLst/>
                <a:latin typeface="Calibri" panose="020F0502020204030204" pitchFamily="34" charset="0"/>
                <a:ea typeface="Calibri" panose="020F0502020204030204" pitchFamily="34" charset="0"/>
              </a:rPr>
              <a:t>Final project (40%)</a:t>
            </a:r>
            <a:r>
              <a:rPr lang="en-US" u="none" strike="noStrike" dirty="0">
                <a:effectLst/>
                <a:latin typeface="Calibri" panose="020F0502020204030204" pitchFamily="34" charset="0"/>
                <a:ea typeface="Calibri" panose="020F0502020204030204" pitchFamily="34" charset="0"/>
              </a:rPr>
              <a:t>: Students will work individually on a research project, apply an IA modeling tool to inform a policy question and support decision making based on results. Project will be evaluated based on in-class presentation and a written paper.</a:t>
            </a:r>
            <a:endParaRPr lang="en-US" u="none" strike="noStrike" dirty="0">
              <a:effectLst/>
              <a:latin typeface="Arial" panose="020B0604020202020204" pitchFamily="34" charset="0"/>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b="1" u="none" strike="noStrike" dirty="0">
                <a:effectLst/>
                <a:latin typeface="Calibri" panose="020F0502020204030204" pitchFamily="34" charset="0"/>
                <a:ea typeface="Calibri" panose="020F0502020204030204" pitchFamily="34" charset="0"/>
              </a:rPr>
              <a:t>Class participation (20%)</a:t>
            </a:r>
            <a:r>
              <a:rPr lang="en-US" u="none" strike="noStrike" dirty="0">
                <a:effectLst/>
                <a:latin typeface="Calibri" panose="020F0502020204030204" pitchFamily="34" charset="0"/>
                <a:ea typeface="Calibri" panose="020F0502020204030204" pitchFamily="34" charset="0"/>
              </a:rPr>
              <a:t>: Students will participate in class discussions and attend hands-on sessions. Students will also submit modeling exercise results. </a:t>
            </a:r>
            <a:endParaRPr lang="en-US" u="none" strike="noStrike" dirty="0">
              <a:effectLst/>
              <a:latin typeface="Arial" panose="020B0604020202020204" pitchFamily="34" charset="0"/>
              <a:ea typeface="Malgun Gothic" panose="020B0503020000020004" pitchFamily="34" charset="-127"/>
            </a:endParaRPr>
          </a:p>
          <a:p>
            <a:pPr marL="228600" lvl="0" indent="-77470" algn="l" rtl="0">
              <a:lnSpc>
                <a:spcPct val="120000"/>
              </a:lnSpc>
              <a:spcBef>
                <a:spcPts val="1000"/>
              </a:spcBef>
              <a:spcAft>
                <a:spcPts val="0"/>
              </a:spcAft>
              <a:buClr>
                <a:schemeClr val="dk1"/>
              </a:buClr>
              <a:buSzPts val="2400"/>
              <a:buNone/>
            </a:pPr>
            <a:endParaRPr sz="3600" dirty="0"/>
          </a:p>
        </p:txBody>
      </p:sp>
    </p:spTree>
    <p:extLst>
      <p:ext uri="{BB962C8B-B14F-4D97-AF65-F5344CB8AC3E}">
        <p14:creationId xmlns:p14="http://schemas.microsoft.com/office/powerpoint/2010/main" val="1950912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All assignments are designed to help you write a better term paper</a:t>
            </a:r>
            <a:endParaRPr dirty="0"/>
          </a:p>
        </p:txBody>
      </p:sp>
      <p:sp>
        <p:nvSpPr>
          <p:cNvPr id="424" name="Google Shape;424;p33"/>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342900" marR="0" lvl="0" indent="-342900">
              <a:lnSpc>
                <a:spcPct val="115000"/>
              </a:lnSpc>
              <a:spcBef>
                <a:spcPts val="0"/>
              </a:spcBef>
              <a:spcAft>
                <a:spcPts val="0"/>
              </a:spcAft>
              <a:buFont typeface="Arial" panose="020B0604020202020204" pitchFamily="34" charset="0"/>
              <a:buChar char="●"/>
            </a:pPr>
            <a:r>
              <a:rPr lang="en-US" sz="2600" b="1" u="none" strike="noStrike" dirty="0">
                <a:effectLst/>
                <a:latin typeface="Calibri" panose="020F0502020204030204" pitchFamily="34" charset="0"/>
                <a:ea typeface="Calibri" panose="020F0502020204030204" pitchFamily="34" charset="0"/>
              </a:rPr>
              <a:t>Paper Critique (20%)</a:t>
            </a:r>
            <a:r>
              <a:rPr lang="en-US" sz="2600" u="none" strike="noStrike" dirty="0">
                <a:effectLst/>
                <a:latin typeface="Calibri" panose="020F0502020204030204" pitchFamily="34" charset="0"/>
                <a:ea typeface="Calibri" panose="020F0502020204030204" pitchFamily="34" charset="0"/>
              </a:rPr>
              <a:t>: Start your literature review. </a:t>
            </a:r>
            <a:r>
              <a:rPr lang="en-US" sz="2600" dirty="0">
                <a:latin typeface="Calibri" panose="020F0502020204030204" pitchFamily="34" charset="0"/>
                <a:ea typeface="Calibri" panose="020F0502020204030204" pitchFamily="34" charset="0"/>
              </a:rPr>
              <a:t>Understand the structure of an academic paper</a:t>
            </a:r>
            <a:r>
              <a:rPr lang="en-US" sz="2600" u="none" strike="noStrike" dirty="0">
                <a:effectLst/>
                <a:latin typeface="Calibri" panose="020F0502020204030204" pitchFamily="34" charset="0"/>
                <a:ea typeface="Calibri" panose="020F0502020204030204" pitchFamily="34" charset="0"/>
              </a:rPr>
              <a:t>.</a:t>
            </a:r>
            <a:endParaRPr lang="en-US" sz="2600" u="none" strike="noStrike" dirty="0">
              <a:effectLst/>
              <a:latin typeface="Arial" panose="020B0604020202020204" pitchFamily="34" charset="0"/>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sz="2600" b="1" u="none" strike="noStrike" dirty="0">
                <a:effectLst/>
                <a:latin typeface="Calibri" panose="020F0502020204030204" pitchFamily="34" charset="0"/>
                <a:ea typeface="Calibri" panose="020F0502020204030204" pitchFamily="34" charset="0"/>
              </a:rPr>
              <a:t>Mid-term paper (20%)</a:t>
            </a:r>
            <a:r>
              <a:rPr lang="en-US" sz="2600" u="none" strike="noStrike" dirty="0">
                <a:effectLst/>
                <a:latin typeface="Calibri" panose="020F0502020204030204" pitchFamily="34" charset="0"/>
                <a:ea typeface="Calibri" panose="020F0502020204030204" pitchFamily="34" charset="0"/>
              </a:rPr>
              <a:t>: Formulate your research.</a:t>
            </a:r>
            <a:endParaRPr lang="en-US" sz="2600" u="none" strike="noStrike" dirty="0">
              <a:effectLst/>
              <a:latin typeface="Arial" panose="020B0604020202020204" pitchFamily="34" charset="0"/>
              <a:ea typeface="Malgun Gothic" panose="020B0503020000020004" pitchFamily="34" charset="-127"/>
            </a:endParaRPr>
          </a:p>
          <a:p>
            <a:pPr marL="342900" indent="-342900">
              <a:lnSpc>
                <a:spcPct val="115000"/>
              </a:lnSpc>
              <a:spcBef>
                <a:spcPts val="0"/>
              </a:spcBef>
              <a:buFont typeface="Arial" panose="020B0604020202020204" pitchFamily="34" charset="0"/>
              <a:buChar char="●"/>
            </a:pPr>
            <a:r>
              <a:rPr lang="en-US" sz="2600" b="1" dirty="0">
                <a:latin typeface="Calibri" panose="020F0502020204030204" pitchFamily="34" charset="0"/>
                <a:ea typeface="Calibri" panose="020F0502020204030204" pitchFamily="34" charset="0"/>
              </a:rPr>
              <a:t>Class participation (20%)</a:t>
            </a:r>
            <a:r>
              <a:rPr lang="en-US" sz="2600" dirty="0">
                <a:latin typeface="Calibri" panose="020F0502020204030204" pitchFamily="34" charset="0"/>
                <a:ea typeface="Calibri" panose="020F0502020204030204" pitchFamily="34" charset="0"/>
              </a:rPr>
              <a:t>: The class modeling exercises prepare you to get equipped to do modeling runs. </a:t>
            </a:r>
            <a:endParaRPr lang="en-US" sz="2600" dirty="0">
              <a:latin typeface="Arial" panose="020B0604020202020204" pitchFamily="34" charset="0"/>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sz="2600" b="1" u="none" strike="noStrike" dirty="0">
                <a:effectLst/>
                <a:latin typeface="Calibri" panose="020F0502020204030204" pitchFamily="34" charset="0"/>
                <a:ea typeface="Calibri" panose="020F0502020204030204" pitchFamily="34" charset="0"/>
              </a:rPr>
              <a:t>Final project (40%)</a:t>
            </a:r>
            <a:r>
              <a:rPr lang="en-US" sz="2600" u="none" strike="noStrike" dirty="0">
                <a:effectLst/>
                <a:latin typeface="Calibri" panose="020F0502020204030204" pitchFamily="34" charset="0"/>
                <a:ea typeface="Calibri" panose="020F0502020204030204" pitchFamily="34" charset="0"/>
              </a:rPr>
              <a:t>: Learn how to write a paper and practice public presentation of your findings.</a:t>
            </a:r>
            <a:endParaRPr lang="en-US" sz="2600" u="none" strike="noStrike" dirty="0">
              <a:effectLst/>
              <a:latin typeface="Arial" panose="020B0604020202020204" pitchFamily="34" charset="0"/>
              <a:ea typeface="Malgun Gothic" panose="020B0503020000020004" pitchFamily="34" charset="-127"/>
            </a:endParaRPr>
          </a:p>
          <a:p>
            <a:pPr marL="228600" lvl="0" indent="-77470" algn="l" rtl="0">
              <a:lnSpc>
                <a:spcPct val="120000"/>
              </a:lnSpc>
              <a:spcBef>
                <a:spcPts val="1000"/>
              </a:spcBef>
              <a:spcAft>
                <a:spcPts val="0"/>
              </a:spcAft>
              <a:buClr>
                <a:schemeClr val="dk1"/>
              </a:buClr>
              <a:buSzPts val="2400"/>
              <a:buNone/>
            </a:pPr>
            <a:endParaRPr sz="2600" dirty="0"/>
          </a:p>
        </p:txBody>
      </p:sp>
    </p:spTree>
    <p:extLst>
      <p:ext uri="{BB962C8B-B14F-4D97-AF65-F5344CB8AC3E}">
        <p14:creationId xmlns:p14="http://schemas.microsoft.com/office/powerpoint/2010/main" val="67538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r>
              <a:rPr lang="en-US" b="1" u="none" strike="noStrike" dirty="0">
                <a:effectLst/>
                <a:latin typeface="Calibri" panose="020F0502020204030204" pitchFamily="34" charset="0"/>
                <a:ea typeface="Calibri" panose="020F0502020204030204" pitchFamily="34" charset="0"/>
              </a:rPr>
              <a:t>Assignment: Paper Critique</a:t>
            </a:r>
          </a:p>
        </p:txBody>
      </p:sp>
      <p:sp>
        <p:nvSpPr>
          <p:cNvPr id="424" name="Google Shape;424;p33"/>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Autofit/>
          </a:bodyPr>
          <a:lstStyle/>
          <a:p>
            <a:pPr marL="342900" marR="0" lvl="0" indent="-342900">
              <a:lnSpc>
                <a:spcPct val="115000"/>
              </a:lnSpc>
              <a:spcBef>
                <a:spcPts val="0"/>
              </a:spcBef>
              <a:spcAft>
                <a:spcPts val="0"/>
              </a:spcAft>
              <a:buFont typeface="Arial" panose="020B0604020202020204" pitchFamily="34" charset="0"/>
              <a:buChar char="●"/>
            </a:pPr>
            <a:r>
              <a:rPr lang="en-US" sz="2400" dirty="0">
                <a:latin typeface="+mn-lt"/>
                <a:ea typeface="Calibri" panose="020F0502020204030204" pitchFamily="34" charset="0"/>
              </a:rPr>
              <a:t>Read through the syllabus and pick an IAM journal paper that you would like to cite in your term paper. </a:t>
            </a:r>
          </a:p>
          <a:p>
            <a:pPr marL="342900" marR="0" lvl="0" indent="-342900">
              <a:lnSpc>
                <a:spcPct val="115000"/>
              </a:lnSpc>
              <a:spcBef>
                <a:spcPts val="0"/>
              </a:spcBef>
              <a:spcAft>
                <a:spcPts val="0"/>
              </a:spcAft>
              <a:buFont typeface="Arial" panose="020B0604020202020204" pitchFamily="34" charset="0"/>
              <a:buChar char="●"/>
            </a:pPr>
            <a:r>
              <a:rPr lang="en-US" sz="2400" dirty="0">
                <a:latin typeface="+mn-lt"/>
                <a:ea typeface="Calibri" panose="020F0502020204030204" pitchFamily="34" charset="0"/>
              </a:rPr>
              <a:t>Imagine you are the peer-reviewer for the paper.</a:t>
            </a:r>
          </a:p>
          <a:p>
            <a:pPr marL="800100" lvl="1" indent="-342900">
              <a:lnSpc>
                <a:spcPct val="115000"/>
              </a:lnSpc>
              <a:spcBef>
                <a:spcPts val="0"/>
              </a:spcBef>
              <a:buFont typeface="Arial" panose="020B0604020202020204" pitchFamily="34" charset="0"/>
              <a:buChar char="●"/>
            </a:pPr>
            <a:r>
              <a:rPr lang="en-US" sz="2000" dirty="0">
                <a:latin typeface="+mn-lt"/>
                <a:ea typeface="Calibri" panose="020F0502020204030204" pitchFamily="34" charset="0"/>
              </a:rPr>
              <a:t>Slide 1: Summarize the key findings of the paper.</a:t>
            </a:r>
          </a:p>
          <a:p>
            <a:pPr marL="800100" lvl="1" indent="-342900">
              <a:lnSpc>
                <a:spcPct val="115000"/>
              </a:lnSpc>
              <a:spcBef>
                <a:spcPts val="0"/>
              </a:spcBef>
              <a:buFont typeface="Arial" panose="020B0604020202020204" pitchFamily="34" charset="0"/>
              <a:buChar char="●"/>
            </a:pPr>
            <a:r>
              <a:rPr lang="en-US" sz="2000" dirty="0">
                <a:latin typeface="+mn-lt"/>
                <a:ea typeface="Calibri" panose="020F0502020204030204" pitchFamily="34" charset="0"/>
              </a:rPr>
              <a:t>Slide 2: discuss 3 strengths of the paper.</a:t>
            </a:r>
          </a:p>
          <a:p>
            <a:pPr marL="800100" lvl="1" indent="-342900">
              <a:lnSpc>
                <a:spcPct val="115000"/>
              </a:lnSpc>
              <a:spcBef>
                <a:spcPts val="0"/>
              </a:spcBef>
              <a:buFont typeface="Arial" panose="020B0604020202020204" pitchFamily="34" charset="0"/>
              <a:buChar char="●"/>
            </a:pPr>
            <a:r>
              <a:rPr lang="en-US" sz="2000" dirty="0">
                <a:latin typeface="+mn-lt"/>
                <a:ea typeface="Calibri" panose="020F0502020204030204" pitchFamily="34" charset="0"/>
              </a:rPr>
              <a:t>Slide 3: critique 3 weaknesses of the paper.</a:t>
            </a:r>
          </a:p>
          <a:p>
            <a:pPr marL="800100" lvl="1" indent="-342900">
              <a:lnSpc>
                <a:spcPct val="115000"/>
              </a:lnSpc>
              <a:spcBef>
                <a:spcPts val="0"/>
              </a:spcBef>
              <a:buFont typeface="Arial" panose="020B0604020202020204" pitchFamily="34" charset="0"/>
              <a:buChar char="●"/>
            </a:pPr>
            <a:r>
              <a:rPr lang="en-US" sz="2000" dirty="0">
                <a:latin typeface="+mn-lt"/>
                <a:ea typeface="Calibri" panose="020F0502020204030204" pitchFamily="34" charset="0"/>
              </a:rPr>
              <a:t>Slide 4: discuss how you’d improve upon it for your own research.</a:t>
            </a:r>
          </a:p>
          <a:p>
            <a:pPr marL="342900" marR="0" lvl="0" indent="-342900">
              <a:lnSpc>
                <a:spcPct val="115000"/>
              </a:lnSpc>
              <a:spcBef>
                <a:spcPts val="0"/>
              </a:spcBef>
              <a:spcAft>
                <a:spcPts val="0"/>
              </a:spcAft>
              <a:buFont typeface="Arial" panose="020B0604020202020204" pitchFamily="34" charset="0"/>
              <a:buChar char="●"/>
            </a:pPr>
            <a:r>
              <a:rPr lang="en-US" sz="2400" u="none" strike="noStrike" dirty="0">
                <a:effectLst/>
                <a:latin typeface="+mn-lt"/>
                <a:ea typeface="Malgun Gothic" panose="020B0503020000020004" pitchFamily="34" charset="-127"/>
              </a:rPr>
              <a:t>10 minutes at the beginning of the each class.</a:t>
            </a:r>
          </a:p>
          <a:p>
            <a:pPr marL="342900" marR="0" lvl="0" indent="-342900">
              <a:lnSpc>
                <a:spcPct val="115000"/>
              </a:lnSpc>
              <a:spcBef>
                <a:spcPts val="0"/>
              </a:spcBef>
              <a:spcAft>
                <a:spcPts val="0"/>
              </a:spcAft>
              <a:buFont typeface="Arial" panose="020B0604020202020204" pitchFamily="34" charset="0"/>
              <a:buChar char="●"/>
            </a:pPr>
            <a:r>
              <a:rPr lang="en-US" sz="2400" dirty="0">
                <a:latin typeface="+mn-lt"/>
                <a:ea typeface="Malgun Gothic" panose="020B0503020000020004" pitchFamily="34" charset="-127"/>
              </a:rPr>
              <a:t>Earlier semester presenters will be graded more favorably.</a:t>
            </a:r>
          </a:p>
          <a:p>
            <a:pPr marL="342900" marR="0" lvl="0" indent="-342900">
              <a:lnSpc>
                <a:spcPct val="115000"/>
              </a:lnSpc>
              <a:spcBef>
                <a:spcPts val="0"/>
              </a:spcBef>
              <a:spcAft>
                <a:spcPts val="0"/>
              </a:spcAft>
              <a:buFont typeface="Arial" panose="020B0604020202020204" pitchFamily="34" charset="0"/>
              <a:buChar char="●"/>
            </a:pPr>
            <a:r>
              <a:rPr lang="en-US" sz="2400" u="none" strike="noStrike" dirty="0">
                <a:effectLst/>
                <a:latin typeface="+mn-lt"/>
                <a:ea typeface="Malgun Gothic" panose="020B0503020000020004" pitchFamily="34" charset="-127"/>
              </a:rPr>
              <a:t>(hint: find out which figure </a:t>
            </a:r>
            <a:r>
              <a:rPr lang="en-US" sz="2400" dirty="0">
                <a:latin typeface="+mn-lt"/>
                <a:ea typeface="Malgun Gothic" panose="020B0503020000020004" pitchFamily="34" charset="-127"/>
              </a:rPr>
              <a:t>has the “punchline”)</a:t>
            </a:r>
          </a:p>
          <a:p>
            <a:pPr marL="342900" marR="0" lvl="0" indent="-342900">
              <a:lnSpc>
                <a:spcPct val="115000"/>
              </a:lnSpc>
              <a:spcBef>
                <a:spcPts val="0"/>
              </a:spcBef>
              <a:spcAft>
                <a:spcPts val="0"/>
              </a:spcAft>
              <a:buFont typeface="Arial" panose="020B0604020202020204" pitchFamily="34" charset="0"/>
              <a:buChar char="●"/>
            </a:pPr>
            <a:r>
              <a:rPr lang="en-US" sz="2400" u="none" strike="noStrike" dirty="0">
                <a:solidFill>
                  <a:srgbClr val="FF0000"/>
                </a:solidFill>
                <a:effectLst/>
                <a:latin typeface="+mn-lt"/>
                <a:ea typeface="Malgun Gothic" panose="020B0503020000020004" pitchFamily="34" charset="-127"/>
              </a:rPr>
              <a:t>NEXT WEEK: pick a paper of your choice</a:t>
            </a:r>
            <a:r>
              <a:rPr lang="en-US" sz="2400" dirty="0">
                <a:solidFill>
                  <a:srgbClr val="FF0000"/>
                </a:solidFill>
                <a:latin typeface="+mn-lt"/>
                <a:ea typeface="Malgun Gothic" panose="020B0503020000020004" pitchFamily="34" charset="-127"/>
              </a:rPr>
              <a:t> </a:t>
            </a:r>
            <a:r>
              <a:rPr lang="en-US" sz="2400" u="none" strike="noStrike" dirty="0">
                <a:solidFill>
                  <a:srgbClr val="FF0000"/>
                </a:solidFill>
                <a:effectLst/>
                <a:latin typeface="+mn-lt"/>
                <a:ea typeface="Malgun Gothic" panose="020B0503020000020004" pitchFamily="34" charset="-127"/>
              </a:rPr>
              <a:t>(could be from the class readings or from </a:t>
            </a:r>
            <a:r>
              <a:rPr lang="en-US" sz="2400" dirty="0">
                <a:solidFill>
                  <a:srgbClr val="FF0000"/>
                </a:solidFill>
                <a:latin typeface="+mn-lt"/>
                <a:ea typeface="Malgun Gothic" panose="020B0503020000020004" pitchFamily="34" charset="-127"/>
              </a:rPr>
              <a:t>the papers that cite them)</a:t>
            </a:r>
            <a:endParaRPr lang="en-US" sz="2400" u="none" strike="noStrike" dirty="0">
              <a:solidFill>
                <a:srgbClr val="FF0000"/>
              </a:solidFill>
              <a:effectLst/>
              <a:latin typeface="+mn-lt"/>
              <a:ea typeface="Malgun Gothic" panose="020B0503020000020004" pitchFamily="34" charset="-127"/>
            </a:endParaRPr>
          </a:p>
          <a:p>
            <a:pPr marL="228600" lvl="0" indent="-77470" algn="l" rtl="0">
              <a:lnSpc>
                <a:spcPct val="120000"/>
              </a:lnSpc>
              <a:spcBef>
                <a:spcPts val="1000"/>
              </a:spcBef>
              <a:spcAft>
                <a:spcPts val="0"/>
              </a:spcAft>
              <a:buClr>
                <a:schemeClr val="dk1"/>
              </a:buClr>
              <a:buSzPts val="2400"/>
              <a:buNone/>
            </a:pPr>
            <a:endParaRPr sz="2400" dirty="0">
              <a:latin typeface="+mn-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r>
              <a:rPr lang="en-US" b="1" u="none" strike="noStrike" dirty="0">
                <a:effectLst/>
                <a:latin typeface="Calibri" panose="020F0502020204030204" pitchFamily="34" charset="0"/>
                <a:ea typeface="Calibri" panose="020F0502020204030204" pitchFamily="34" charset="0"/>
              </a:rPr>
              <a:t>First modeling exercise!</a:t>
            </a:r>
          </a:p>
        </p:txBody>
      </p:sp>
      <p:sp>
        <p:nvSpPr>
          <p:cNvPr id="424" name="Google Shape;424;p33"/>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Autofit/>
          </a:bodyPr>
          <a:lstStyle/>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mn-lt"/>
                <a:ea typeface="Malgun Gothic" panose="020B0503020000020004" pitchFamily="34" charset="-127"/>
              </a:rPr>
              <a:t>The purpose of this Assignment is to help students get the Global Change Analysis Model (GCAM) installed on their computer. We will be using GCAM throughout the course to complete exercises that we will discuss during the second half of each week's lecture period. So, it's important to get GCAM installed correctly now so you can use it throughout the semester. </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mn-lt"/>
                <a:ea typeface="Malgun Gothic" panose="020B0503020000020004" pitchFamily="34" charset="-127"/>
              </a:rPr>
              <a:t>1. Follow the instructions on the GCAM tutorial: </a:t>
            </a:r>
            <a:r>
              <a:rPr lang="en-US" sz="1800" u="none" strike="noStrike" dirty="0">
                <a:effectLst/>
                <a:latin typeface="+mn-lt"/>
                <a:ea typeface="Malgun Gothic" panose="020B0503020000020004" pitchFamily="34" charset="-127"/>
                <a:hlinkClick r:id="rId3"/>
              </a:rPr>
              <a:t>https://jgcri.github.io/gcam_training/gcam.html</a:t>
            </a:r>
            <a:endParaRPr lang="en-US" sz="1800" u="none" strike="noStrike" dirty="0">
              <a:effectLst/>
              <a:latin typeface="+mn-lt"/>
              <a:ea typeface="Malgun Gothic" panose="020B0503020000020004" pitchFamily="34" charset="-127"/>
            </a:endParaRP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mn-lt"/>
                <a:ea typeface="Malgun Gothic" panose="020B0503020000020004" pitchFamily="34" charset="-127"/>
              </a:rPr>
              <a:t>2. Submit your screenshot </a:t>
            </a:r>
            <a:r>
              <a:rPr lang="en-US" sz="1800" dirty="0">
                <a:latin typeface="+mn-lt"/>
                <a:ea typeface="Malgun Gothic" panose="020B0503020000020004" pitchFamily="34" charset="-127"/>
              </a:rPr>
              <a:t>with</a:t>
            </a:r>
            <a:r>
              <a:rPr lang="ko-KR" altLang="en-US" sz="1800" dirty="0">
                <a:latin typeface="+mn-lt"/>
                <a:ea typeface="Malgun Gothic" panose="020B0503020000020004" pitchFamily="34" charset="-127"/>
              </a:rPr>
              <a:t> </a:t>
            </a:r>
            <a:r>
              <a:rPr lang="en-US" altLang="ko-KR" sz="1800" dirty="0">
                <a:latin typeface="+mn-lt"/>
                <a:ea typeface="Malgun Gothic" panose="020B0503020000020004" pitchFamily="34" charset="-127"/>
              </a:rPr>
              <a:t>short</a:t>
            </a:r>
            <a:r>
              <a:rPr lang="ko-KR" altLang="en-US" sz="1800" dirty="0">
                <a:latin typeface="+mn-lt"/>
                <a:ea typeface="Malgun Gothic" panose="020B0503020000020004" pitchFamily="34" charset="-127"/>
              </a:rPr>
              <a:t> </a:t>
            </a:r>
            <a:r>
              <a:rPr lang="en-US" altLang="ko-KR" sz="1800" dirty="0">
                <a:latin typeface="+mn-lt"/>
                <a:ea typeface="Malgun Gothic" panose="020B0503020000020004" pitchFamily="34" charset="-127"/>
              </a:rPr>
              <a:t>description</a:t>
            </a:r>
            <a:r>
              <a:rPr lang="ko-KR" altLang="en-US" sz="1800" dirty="0">
                <a:latin typeface="+mn-lt"/>
                <a:ea typeface="Malgun Gothic" panose="020B0503020000020004" pitchFamily="34" charset="-127"/>
              </a:rPr>
              <a:t> </a:t>
            </a:r>
            <a:r>
              <a:rPr lang="en-US" altLang="ko-KR" sz="1800" dirty="0">
                <a:latin typeface="+mn-lt"/>
                <a:ea typeface="Malgun Gothic" panose="020B0503020000020004" pitchFamily="34" charset="-127"/>
              </a:rPr>
              <a:t>of</a:t>
            </a:r>
            <a:r>
              <a:rPr lang="ko-KR" altLang="en-US" sz="1800" dirty="0">
                <a:latin typeface="+mn-lt"/>
                <a:ea typeface="Malgun Gothic" panose="020B0503020000020004" pitchFamily="34" charset="-127"/>
              </a:rPr>
              <a:t> </a:t>
            </a:r>
            <a:r>
              <a:rPr lang="en-US" altLang="ko-KR" sz="1800" dirty="0">
                <a:latin typeface="+mn-lt"/>
                <a:ea typeface="Malgun Gothic" panose="020B0503020000020004" pitchFamily="34" charset="-127"/>
              </a:rPr>
              <a:t>your</a:t>
            </a:r>
            <a:r>
              <a:rPr lang="ko-KR" altLang="en-US" sz="1800" dirty="0">
                <a:latin typeface="+mn-lt"/>
                <a:ea typeface="Malgun Gothic" panose="020B0503020000020004" pitchFamily="34" charset="-127"/>
              </a:rPr>
              <a:t> </a:t>
            </a:r>
            <a:r>
              <a:rPr lang="en-US" altLang="ko-KR" sz="1800" dirty="0">
                <a:latin typeface="+mn-lt"/>
                <a:ea typeface="Malgun Gothic" panose="020B0503020000020004" pitchFamily="34" charset="-127"/>
              </a:rPr>
              <a:t>success/failure</a:t>
            </a:r>
            <a:endParaRPr lang="en-US" sz="1800" u="none" strike="noStrike" dirty="0">
              <a:effectLst/>
              <a:latin typeface="+mn-lt"/>
              <a:ea typeface="Malgun Gothic" panose="020B0503020000020004" pitchFamily="34" charset="-127"/>
            </a:endParaRPr>
          </a:p>
          <a:p>
            <a:pPr marL="228600" lvl="0" indent="-77470" algn="l" rtl="0">
              <a:lnSpc>
                <a:spcPct val="120000"/>
              </a:lnSpc>
              <a:spcBef>
                <a:spcPts val="1000"/>
              </a:spcBef>
              <a:spcAft>
                <a:spcPts val="0"/>
              </a:spcAft>
              <a:buClr>
                <a:schemeClr val="dk1"/>
              </a:buClr>
              <a:buSzPts val="2400"/>
              <a:buNone/>
            </a:pPr>
            <a:endParaRPr lang="en-US" sz="1800" dirty="0">
              <a:latin typeface="+mn-lt"/>
            </a:endParaRPr>
          </a:p>
        </p:txBody>
      </p:sp>
    </p:spTree>
    <p:extLst>
      <p:ext uri="{BB962C8B-B14F-4D97-AF65-F5344CB8AC3E}">
        <p14:creationId xmlns:p14="http://schemas.microsoft.com/office/powerpoint/2010/main" val="37708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Agenda</a:t>
            </a:r>
            <a:endParaRPr/>
          </a:p>
        </p:txBody>
      </p:sp>
      <p:sp>
        <p:nvSpPr>
          <p:cNvPr id="68" name="Google Shape;68;p2"/>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1:30 – 2:45 Section I</a:t>
            </a:r>
            <a:endParaRPr dirty="0"/>
          </a:p>
          <a:p>
            <a:pPr marL="685800" lvl="1" indent="-228600" algn="l" rtl="0">
              <a:lnSpc>
                <a:spcPct val="100000"/>
              </a:lnSpc>
              <a:spcBef>
                <a:spcPts val="500"/>
              </a:spcBef>
              <a:spcAft>
                <a:spcPts val="0"/>
              </a:spcAft>
              <a:buClr>
                <a:schemeClr val="dk1"/>
              </a:buClr>
              <a:buSzPts val="2400"/>
              <a:buChar char="•"/>
            </a:pPr>
            <a:r>
              <a:rPr lang="en-US" dirty="0"/>
              <a:t>What are IAMs</a:t>
            </a:r>
            <a:endParaRPr dirty="0"/>
          </a:p>
          <a:p>
            <a:pPr marL="685800" lvl="1" indent="-228600" algn="l" rtl="0">
              <a:lnSpc>
                <a:spcPct val="100000"/>
              </a:lnSpc>
              <a:spcBef>
                <a:spcPts val="500"/>
              </a:spcBef>
              <a:spcAft>
                <a:spcPts val="0"/>
              </a:spcAft>
              <a:buClr>
                <a:schemeClr val="dk1"/>
              </a:buClr>
              <a:buSzPts val="2400"/>
              <a:buChar char="•"/>
            </a:pPr>
            <a:r>
              <a:rPr lang="en-US" dirty="0"/>
              <a:t>What IAMs do (and what they don’t)</a:t>
            </a:r>
            <a:endParaRPr dirty="0"/>
          </a:p>
          <a:p>
            <a:pPr marL="685800" lvl="1" indent="-228600" algn="l" rtl="0">
              <a:lnSpc>
                <a:spcPct val="100000"/>
              </a:lnSpc>
              <a:spcBef>
                <a:spcPts val="500"/>
              </a:spcBef>
              <a:spcAft>
                <a:spcPts val="0"/>
              </a:spcAft>
              <a:buClr>
                <a:schemeClr val="dk1"/>
              </a:buClr>
              <a:buSzPts val="2400"/>
              <a:buChar char="•"/>
            </a:pPr>
            <a:r>
              <a:rPr lang="en-US" dirty="0"/>
              <a:t>Why do we need them</a:t>
            </a:r>
            <a:endParaRPr dirty="0"/>
          </a:p>
          <a:p>
            <a:pPr marL="228600" lvl="0" indent="-228600" algn="l" rtl="0">
              <a:lnSpc>
                <a:spcPct val="100000"/>
              </a:lnSpc>
              <a:spcBef>
                <a:spcPts val="1000"/>
              </a:spcBef>
              <a:spcAft>
                <a:spcPts val="0"/>
              </a:spcAft>
              <a:buClr>
                <a:schemeClr val="dk1"/>
              </a:buClr>
              <a:buSzPts val="2800"/>
              <a:buChar char="•"/>
            </a:pPr>
            <a:r>
              <a:rPr lang="en-US" dirty="0"/>
              <a:t>2:45 – 3:00 Break</a:t>
            </a:r>
            <a:endParaRPr dirty="0"/>
          </a:p>
          <a:p>
            <a:pPr marL="228600" lvl="0" indent="-228600" algn="l" rtl="0">
              <a:lnSpc>
                <a:spcPct val="100000"/>
              </a:lnSpc>
              <a:spcBef>
                <a:spcPts val="1000"/>
              </a:spcBef>
              <a:spcAft>
                <a:spcPts val="0"/>
              </a:spcAft>
              <a:buClr>
                <a:schemeClr val="dk1"/>
              </a:buClr>
              <a:buSzPts val="2800"/>
              <a:buChar char="•"/>
            </a:pPr>
            <a:r>
              <a:rPr lang="en-US" dirty="0"/>
              <a:t>3:00 – 4:00 Section II</a:t>
            </a:r>
            <a:endParaRPr dirty="0"/>
          </a:p>
          <a:p>
            <a:pPr marL="685800" lvl="1" indent="-228600" algn="l" rtl="0">
              <a:lnSpc>
                <a:spcPct val="100000"/>
              </a:lnSpc>
              <a:spcBef>
                <a:spcPts val="500"/>
              </a:spcBef>
              <a:spcAft>
                <a:spcPts val="0"/>
              </a:spcAft>
              <a:buClr>
                <a:schemeClr val="dk1"/>
              </a:buClr>
              <a:buSzPts val="2400"/>
              <a:buChar char="•"/>
            </a:pPr>
            <a:r>
              <a:rPr lang="en-US" dirty="0"/>
              <a:t>Course logistics </a:t>
            </a:r>
            <a:endParaRPr dirty="0"/>
          </a:p>
          <a:p>
            <a:pPr marL="685800" lvl="1" indent="-228600" algn="l" rtl="0">
              <a:lnSpc>
                <a:spcPct val="100000"/>
              </a:lnSpc>
              <a:spcBef>
                <a:spcPts val="500"/>
              </a:spcBef>
              <a:spcAft>
                <a:spcPts val="0"/>
              </a:spcAft>
              <a:buClr>
                <a:schemeClr val="dk1"/>
              </a:buClr>
              <a:buSzPts val="2400"/>
              <a:buChar char="•"/>
            </a:pPr>
            <a:r>
              <a:rPr lang="en-US" dirty="0"/>
              <a:t>Downloading &amp; installing GCAM</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txBox="1">
            <a:spLocks noGrp="1"/>
          </p:cNvSpPr>
          <p:nvPr>
            <p:ph type="title"/>
          </p:nvPr>
        </p:nvSpPr>
        <p:spPr>
          <a:xfrm>
            <a:off x="827903" y="346134"/>
            <a:ext cx="10983097" cy="859812"/>
          </a:xfrm>
          <a:prstGeom prst="rect">
            <a:avLst/>
          </a:prstGeom>
          <a:noFill/>
          <a:ln>
            <a:noFill/>
          </a:ln>
        </p:spPr>
        <p:txBody>
          <a:bodyPr spcFirstLastPara="1" wrap="square" lIns="0" tIns="45700" rIns="91425" bIns="45700" anchor="ctr" anchorCtr="0">
            <a:normAutofit/>
          </a:bodyPr>
          <a:lstStyle/>
          <a:p>
            <a:pPr marL="0" lvl="0" indent="0" algn="l" rtl="0">
              <a:lnSpc>
                <a:spcPct val="100000"/>
              </a:lnSpc>
              <a:spcBef>
                <a:spcPts val="0"/>
              </a:spcBef>
              <a:spcAft>
                <a:spcPts val="0"/>
              </a:spcAft>
              <a:buSzPts val="3200"/>
              <a:buNone/>
            </a:pPr>
            <a:r>
              <a:rPr lang="en-US">
                <a:latin typeface="Tahoma"/>
                <a:ea typeface="Tahoma"/>
                <a:cs typeface="Tahoma"/>
                <a:sym typeface="Tahoma"/>
              </a:rPr>
              <a:t>Global Change Analysis Model</a:t>
            </a:r>
            <a:endParaRPr/>
          </a:p>
        </p:txBody>
      </p:sp>
      <p:sp>
        <p:nvSpPr>
          <p:cNvPr id="430" name="Google Shape;430;p42"/>
          <p:cNvSpPr txBox="1"/>
          <p:nvPr/>
        </p:nvSpPr>
        <p:spPr>
          <a:xfrm>
            <a:off x="2552261" y="1527193"/>
            <a:ext cx="311776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Model Coverage</a:t>
            </a:r>
            <a:endParaRPr/>
          </a:p>
        </p:txBody>
      </p:sp>
      <p:sp>
        <p:nvSpPr>
          <p:cNvPr id="431" name="Google Shape;431;p42"/>
          <p:cNvSpPr txBox="1"/>
          <p:nvPr/>
        </p:nvSpPr>
        <p:spPr>
          <a:xfrm>
            <a:off x="1838739" y="3989081"/>
            <a:ext cx="1104345"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384 Land Regions</a:t>
            </a:r>
            <a:endParaRPr/>
          </a:p>
        </p:txBody>
      </p:sp>
      <p:sp>
        <p:nvSpPr>
          <p:cNvPr id="432" name="Google Shape;432;p42"/>
          <p:cNvSpPr txBox="1"/>
          <p:nvPr/>
        </p:nvSpPr>
        <p:spPr>
          <a:xfrm>
            <a:off x="1092152" y="2548603"/>
            <a:ext cx="1275927" cy="37330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32 Energy &amp; Economy Regions</a:t>
            </a:r>
            <a:endParaRPr/>
          </a:p>
        </p:txBody>
      </p:sp>
      <p:sp>
        <p:nvSpPr>
          <p:cNvPr id="433" name="Google Shape;433;p42"/>
          <p:cNvSpPr txBox="1"/>
          <p:nvPr/>
        </p:nvSpPr>
        <p:spPr>
          <a:xfrm>
            <a:off x="2416705" y="5556938"/>
            <a:ext cx="1032953" cy="44520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dk1"/>
                </a:solidFill>
                <a:latin typeface="Arial"/>
                <a:ea typeface="Arial"/>
                <a:cs typeface="Arial"/>
                <a:sym typeface="Arial"/>
              </a:rPr>
              <a:t>235 Water Basins</a:t>
            </a:r>
            <a:endParaRPr/>
          </a:p>
        </p:txBody>
      </p:sp>
      <p:pic>
        <p:nvPicPr>
          <p:cNvPr id="434" name="Google Shape;434;p42"/>
          <p:cNvPicPr preferRelativeResize="0"/>
          <p:nvPr/>
        </p:nvPicPr>
        <p:blipFill rotWithShape="1">
          <a:blip r:embed="rId3">
            <a:alphaModFix/>
          </a:blip>
          <a:srcRect l="4303" t="8406" r="4305" b="22598"/>
          <a:stretch/>
        </p:blipFill>
        <p:spPr>
          <a:xfrm>
            <a:off x="2440594" y="2032889"/>
            <a:ext cx="3048000" cy="1425654"/>
          </a:xfrm>
          <a:prstGeom prst="rect">
            <a:avLst/>
          </a:prstGeom>
          <a:solidFill>
            <a:srgbClr val="ECECEC"/>
          </a:solidFill>
          <a:ln w="190500" cap="rnd" cmpd="sng">
            <a:solidFill>
              <a:srgbClr val="FFFFFF"/>
            </a:solidFill>
            <a:prstDash val="solid"/>
            <a:round/>
            <a:headEnd type="none" w="sm" len="sm"/>
            <a:tailEnd type="none" w="sm" len="sm"/>
          </a:ln>
          <a:effectLst>
            <a:outerShdw blurRad="50800" dist="38100" dir="2700000" algn="tl" rotWithShape="0">
              <a:srgbClr val="000000">
                <a:alpha val="40000"/>
              </a:srgbClr>
            </a:outerShdw>
          </a:effectLst>
        </p:spPr>
      </p:pic>
      <p:pic>
        <p:nvPicPr>
          <p:cNvPr id="435" name="Google Shape;435;p42"/>
          <p:cNvPicPr preferRelativeResize="0"/>
          <p:nvPr/>
        </p:nvPicPr>
        <p:blipFill rotWithShape="1">
          <a:blip r:embed="rId4">
            <a:alphaModFix/>
          </a:blip>
          <a:srcRect l="4025" t="8406" r="4024" b="22864"/>
          <a:stretch/>
        </p:blipFill>
        <p:spPr>
          <a:xfrm>
            <a:off x="2959087" y="3519149"/>
            <a:ext cx="3048000" cy="1411550"/>
          </a:xfrm>
          <a:prstGeom prst="rect">
            <a:avLst/>
          </a:prstGeom>
          <a:solidFill>
            <a:srgbClr val="ECECEC"/>
          </a:solidFill>
          <a:ln w="190500" cap="rnd" cmpd="sng">
            <a:solidFill>
              <a:srgbClr val="FFFFFF"/>
            </a:solidFill>
            <a:prstDash val="solid"/>
            <a:round/>
            <a:headEnd type="none" w="sm" len="sm"/>
            <a:tailEnd type="none" w="sm" len="sm"/>
          </a:ln>
          <a:effectLst>
            <a:outerShdw blurRad="50800" dist="38100" dir="2700000" algn="tl" rotWithShape="0">
              <a:srgbClr val="000000">
                <a:alpha val="40000"/>
              </a:srgbClr>
            </a:outerShdw>
          </a:effectLst>
        </p:spPr>
      </p:pic>
      <p:pic>
        <p:nvPicPr>
          <p:cNvPr id="436" name="Google Shape;436;p42"/>
          <p:cNvPicPr preferRelativeResize="0"/>
          <p:nvPr/>
        </p:nvPicPr>
        <p:blipFill rotWithShape="1">
          <a:blip r:embed="rId5">
            <a:alphaModFix/>
          </a:blip>
          <a:srcRect l="4165" t="8406" r="4024" b="22598"/>
          <a:stretch/>
        </p:blipFill>
        <p:spPr>
          <a:xfrm>
            <a:off x="3515441" y="5012859"/>
            <a:ext cx="3048000" cy="1419163"/>
          </a:xfrm>
          <a:prstGeom prst="rect">
            <a:avLst/>
          </a:prstGeom>
          <a:solidFill>
            <a:srgbClr val="ECECEC"/>
          </a:solidFill>
          <a:ln w="190500" cap="rnd" cmpd="sng">
            <a:solidFill>
              <a:srgbClr val="FFFFFF"/>
            </a:solidFill>
            <a:prstDash val="solid"/>
            <a:round/>
            <a:headEnd type="none" w="sm" len="sm"/>
            <a:tailEnd type="none" w="sm" len="sm"/>
          </a:ln>
          <a:effectLst>
            <a:outerShdw blurRad="50800" dist="38100" dir="2700000" algn="tl" rotWithShape="0">
              <a:srgbClr val="000000">
                <a:alpha val="40000"/>
              </a:srgbClr>
            </a:outerShdw>
          </a:effectLst>
        </p:spPr>
      </p:pic>
      <p:sp>
        <p:nvSpPr>
          <p:cNvPr id="437" name="Google Shape;437;p42"/>
          <p:cNvSpPr txBox="1"/>
          <p:nvPr/>
        </p:nvSpPr>
        <p:spPr>
          <a:xfrm>
            <a:off x="6918040" y="1714500"/>
            <a:ext cx="5114556" cy="4762501"/>
          </a:xfrm>
          <a:prstGeom prst="rect">
            <a:avLst/>
          </a:prstGeom>
          <a:noFill/>
          <a:ln>
            <a:noFill/>
          </a:ln>
        </p:spPr>
        <p:txBody>
          <a:bodyPr spcFirstLastPara="1" wrap="square" lIns="0" tIns="0" rIns="0" bIns="0" anchor="t" anchorCtr="0">
            <a:noAutofit/>
          </a:bodyPr>
          <a:lstStyle/>
          <a:p>
            <a:pPr marL="342900" marR="0" lvl="0" indent="-342900" algn="l" rtl="0">
              <a:lnSpc>
                <a:spcPct val="100000"/>
              </a:lnSpc>
              <a:spcBef>
                <a:spcPts val="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GCAM is a </a:t>
            </a:r>
            <a:r>
              <a:rPr lang="en-US" sz="1667" b="1" i="0" u="none" strike="noStrike" cap="none" dirty="0">
                <a:solidFill>
                  <a:srgbClr val="000000"/>
                </a:solidFill>
                <a:latin typeface="Arial"/>
                <a:ea typeface="Arial"/>
                <a:cs typeface="Arial"/>
                <a:sym typeface="Arial"/>
              </a:rPr>
              <a:t>global hierarchical equilibrium integrated assessment model</a:t>
            </a:r>
            <a:endParaRPr dirty="0"/>
          </a:p>
          <a:p>
            <a:pPr marL="342900" marR="0" lvl="0" indent="-342900" algn="l" rtl="0">
              <a:lnSpc>
                <a:spcPct val="100000"/>
              </a:lnSpc>
              <a:spcBef>
                <a:spcPts val="30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GCAM links </a:t>
            </a:r>
            <a:r>
              <a:rPr lang="en-US" sz="1667" b="1" i="0" u="none" strike="noStrike" cap="none" dirty="0">
                <a:solidFill>
                  <a:srgbClr val="0000FF"/>
                </a:solidFill>
                <a:latin typeface="Arial"/>
                <a:ea typeface="Arial"/>
                <a:cs typeface="Arial"/>
                <a:sym typeface="Arial"/>
              </a:rPr>
              <a:t>Economic</a:t>
            </a:r>
            <a:r>
              <a:rPr lang="en-US" sz="1667" b="1" i="0" u="none" strike="noStrike" cap="none" dirty="0">
                <a:solidFill>
                  <a:srgbClr val="003300"/>
                </a:solidFill>
                <a:latin typeface="Arial"/>
                <a:ea typeface="Arial"/>
                <a:cs typeface="Arial"/>
                <a:sym typeface="Arial"/>
              </a:rPr>
              <a:t>, </a:t>
            </a:r>
            <a:r>
              <a:rPr lang="en-US" sz="1667" b="1" i="0" u="none" strike="noStrike" cap="none" dirty="0">
                <a:solidFill>
                  <a:srgbClr val="FF0080"/>
                </a:solidFill>
                <a:latin typeface="Arial"/>
                <a:ea typeface="Arial"/>
                <a:cs typeface="Arial"/>
                <a:sym typeface="Arial"/>
              </a:rPr>
              <a:t>Energy</a:t>
            </a:r>
            <a:r>
              <a:rPr lang="en-US" sz="1667" b="1" i="0" u="none" strike="noStrike" cap="none" dirty="0">
                <a:solidFill>
                  <a:srgbClr val="003300"/>
                </a:solidFill>
                <a:latin typeface="Arial"/>
                <a:ea typeface="Arial"/>
                <a:cs typeface="Arial"/>
                <a:sym typeface="Arial"/>
              </a:rPr>
              <a:t>, </a:t>
            </a:r>
            <a:r>
              <a:rPr lang="en-US" sz="1667" b="1" i="0" u="none" strike="noStrike" cap="none" dirty="0">
                <a:solidFill>
                  <a:srgbClr val="008000"/>
                </a:solidFill>
                <a:latin typeface="Arial"/>
                <a:ea typeface="Arial"/>
                <a:cs typeface="Arial"/>
                <a:sym typeface="Arial"/>
              </a:rPr>
              <a:t>Land-use, </a:t>
            </a:r>
            <a:r>
              <a:rPr lang="en-US" sz="1667" b="1" i="0" u="none" strike="noStrike" cap="none" dirty="0">
                <a:solidFill>
                  <a:srgbClr val="C55A11"/>
                </a:solidFill>
                <a:latin typeface="Arial"/>
                <a:ea typeface="Arial"/>
                <a:cs typeface="Arial"/>
                <a:sym typeface="Arial"/>
              </a:rPr>
              <a:t>Water</a:t>
            </a:r>
            <a:r>
              <a:rPr lang="en-US" sz="1667" b="1" i="0" u="none" strike="noStrike" cap="none" dirty="0">
                <a:solidFill>
                  <a:srgbClr val="003300"/>
                </a:solidFill>
                <a:latin typeface="Arial"/>
                <a:ea typeface="Arial"/>
                <a:cs typeface="Arial"/>
                <a:sym typeface="Arial"/>
              </a:rPr>
              <a:t>, </a:t>
            </a:r>
            <a:r>
              <a:rPr lang="en-US" sz="1667" b="0" i="0" u="none" strike="noStrike" cap="none" dirty="0">
                <a:solidFill>
                  <a:srgbClr val="003300"/>
                </a:solidFill>
                <a:latin typeface="Arial"/>
                <a:ea typeface="Arial"/>
                <a:cs typeface="Arial"/>
                <a:sym typeface="Arial"/>
              </a:rPr>
              <a:t>and</a:t>
            </a:r>
            <a:r>
              <a:rPr lang="en-US" sz="1667" b="1" i="0" u="none" strike="noStrike" cap="none" dirty="0">
                <a:solidFill>
                  <a:srgbClr val="003300"/>
                </a:solidFill>
                <a:latin typeface="Arial"/>
                <a:ea typeface="Arial"/>
                <a:cs typeface="Arial"/>
                <a:sym typeface="Arial"/>
              </a:rPr>
              <a:t> </a:t>
            </a:r>
            <a:r>
              <a:rPr lang="en-US" sz="1667" b="1" i="0" u="none" strike="noStrike" cap="none" dirty="0">
                <a:solidFill>
                  <a:srgbClr val="FF8000"/>
                </a:solidFill>
                <a:latin typeface="Arial"/>
                <a:ea typeface="Arial"/>
                <a:cs typeface="Arial"/>
                <a:sym typeface="Arial"/>
              </a:rPr>
              <a:t>Climate </a:t>
            </a:r>
            <a:r>
              <a:rPr lang="en-US" sz="1667" b="0" i="0" u="none" strike="noStrike" cap="none" dirty="0">
                <a:solidFill>
                  <a:srgbClr val="000000"/>
                </a:solidFill>
                <a:latin typeface="Arial"/>
                <a:ea typeface="Arial"/>
                <a:cs typeface="Arial"/>
                <a:sym typeface="Arial"/>
              </a:rPr>
              <a:t>systems in a technology-rich model</a:t>
            </a:r>
            <a:endParaRPr dirty="0"/>
          </a:p>
          <a:p>
            <a:pPr marL="342900" marR="0" lvl="0" indent="-342900" algn="l" rtl="0">
              <a:lnSpc>
                <a:spcPct val="100000"/>
              </a:lnSpc>
              <a:spcBef>
                <a:spcPts val="30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Runs to </a:t>
            </a:r>
            <a:r>
              <a:rPr lang="en-US" sz="1667" b="1" i="0" u="none" strike="noStrike" cap="none" dirty="0">
                <a:solidFill>
                  <a:srgbClr val="000000"/>
                </a:solidFill>
                <a:latin typeface="Arial"/>
                <a:ea typeface="Arial"/>
                <a:cs typeface="Arial"/>
                <a:sym typeface="Arial"/>
              </a:rPr>
              <a:t>2100 </a:t>
            </a:r>
            <a:r>
              <a:rPr lang="en-US" sz="1667" b="0" i="0" u="none" strike="noStrike" cap="none" dirty="0">
                <a:solidFill>
                  <a:srgbClr val="000000"/>
                </a:solidFill>
                <a:latin typeface="Arial"/>
                <a:ea typeface="Arial"/>
                <a:cs typeface="Arial"/>
                <a:sym typeface="Arial"/>
              </a:rPr>
              <a:t>in</a:t>
            </a:r>
            <a:r>
              <a:rPr lang="en-US" sz="1667" b="1" i="0" u="none" strike="noStrike" cap="none" dirty="0">
                <a:solidFill>
                  <a:srgbClr val="000000"/>
                </a:solidFill>
                <a:latin typeface="Arial"/>
                <a:ea typeface="Arial"/>
                <a:cs typeface="Arial"/>
                <a:sym typeface="Arial"/>
              </a:rPr>
              <a:t> 5-year time-steps</a:t>
            </a:r>
            <a:endParaRPr dirty="0"/>
          </a:p>
          <a:p>
            <a:pPr marL="342900" marR="0" lvl="0" indent="-342900" algn="l" rtl="0">
              <a:lnSpc>
                <a:spcPct val="100000"/>
              </a:lnSpc>
              <a:spcBef>
                <a:spcPts val="30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Emissions of 16 greenhouse gases (GHG) and air pollutants are tracked</a:t>
            </a:r>
            <a:endParaRPr dirty="0"/>
          </a:p>
          <a:p>
            <a:pPr marL="342900" marR="0" lvl="0" indent="-342900" algn="l" rtl="0">
              <a:lnSpc>
                <a:spcPct val="100000"/>
              </a:lnSpc>
              <a:spcBef>
                <a:spcPts val="60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GCAM is natively coupled to a simple climate model HECTOR, but can also be coupled to Energy </a:t>
            </a:r>
            <a:r>
              <a:rPr lang="en-US" sz="1667" b="0" i="0" u="none" strike="noStrike" cap="none" dirty="0" err="1">
                <a:solidFill>
                  <a:srgbClr val="000000"/>
                </a:solidFill>
                <a:latin typeface="Arial"/>
                <a:ea typeface="Arial"/>
                <a:cs typeface="Arial"/>
                <a:sym typeface="Arial"/>
              </a:rPr>
              <a:t>Exascale</a:t>
            </a:r>
            <a:r>
              <a:rPr lang="en-US" sz="1667" b="0" i="0" u="none" strike="noStrike" cap="none" dirty="0">
                <a:solidFill>
                  <a:srgbClr val="000000"/>
                </a:solidFill>
                <a:latin typeface="Arial"/>
                <a:ea typeface="Arial"/>
                <a:cs typeface="Arial"/>
                <a:sym typeface="Arial"/>
              </a:rPr>
              <a:t> Earth System Model (E3SM)</a:t>
            </a:r>
            <a:endParaRPr dirty="0"/>
          </a:p>
          <a:p>
            <a:pPr marL="342900" marR="0" lvl="0" indent="-342900" algn="l" rtl="0">
              <a:lnSpc>
                <a:spcPct val="100000"/>
              </a:lnSpc>
              <a:spcBef>
                <a:spcPts val="600"/>
              </a:spcBef>
              <a:spcAft>
                <a:spcPts val="0"/>
              </a:spcAft>
              <a:buClr>
                <a:srgbClr val="800080"/>
              </a:buClr>
              <a:buSzPts val="1667"/>
              <a:buFont typeface="Arial"/>
              <a:buChar char="•"/>
            </a:pPr>
            <a:r>
              <a:rPr lang="en-US" sz="1667" b="0" i="0" u="none" strike="noStrike" cap="none" dirty="0">
                <a:solidFill>
                  <a:srgbClr val="000000"/>
                </a:solidFill>
                <a:latin typeface="Arial"/>
                <a:ea typeface="Arial"/>
                <a:cs typeface="Arial"/>
                <a:sym typeface="Arial"/>
              </a:rPr>
              <a:t>GCAM is a community model, download link and documentation available at:</a:t>
            </a:r>
            <a:br>
              <a:rPr lang="en-US" sz="1667" b="0" i="0" u="none" strike="noStrike" cap="none" dirty="0">
                <a:solidFill>
                  <a:srgbClr val="000000"/>
                </a:solidFill>
                <a:latin typeface="Arial"/>
                <a:ea typeface="Arial"/>
                <a:cs typeface="Arial"/>
                <a:sym typeface="Arial"/>
              </a:rPr>
            </a:br>
            <a:r>
              <a:rPr lang="en-US" sz="1667" b="0" i="0" u="none" strike="noStrike" cap="none" dirty="0">
                <a:solidFill>
                  <a:srgbClr val="000000"/>
                </a:solidFill>
                <a:latin typeface="Arial"/>
                <a:ea typeface="Arial"/>
                <a:cs typeface="Arial"/>
                <a:sym typeface="Arial"/>
              </a:rPr>
              <a:t>	</a:t>
            </a:r>
            <a:r>
              <a:rPr lang="en-US" sz="1667" b="1" i="0" u="none" strike="noStrike" cap="none" dirty="0">
                <a:solidFill>
                  <a:schemeClr val="dk1"/>
                </a:solidFill>
                <a:latin typeface="Arial"/>
                <a:ea typeface="Arial"/>
                <a:cs typeface="Arial"/>
                <a:sym typeface="Arial"/>
              </a:rPr>
              <a:t> http://jgcri.github.io/gcam-doc/toc.html </a:t>
            </a:r>
            <a:endParaRPr dirty="0"/>
          </a:p>
          <a:p>
            <a:pPr marL="342900" marR="0" lvl="0" indent="-342900" algn="l" rtl="0">
              <a:lnSpc>
                <a:spcPct val="100000"/>
              </a:lnSpc>
              <a:spcBef>
                <a:spcPts val="600"/>
              </a:spcBef>
              <a:spcAft>
                <a:spcPts val="0"/>
              </a:spcAft>
              <a:buClr>
                <a:srgbClr val="800080"/>
              </a:buClr>
              <a:buSzPts val="1667"/>
              <a:buFont typeface="Arial"/>
              <a:buChar char="•"/>
            </a:pPr>
            <a:r>
              <a:rPr lang="en-US" sz="1667" b="0" i="0" u="none" strike="noStrike" cap="none" dirty="0">
                <a:solidFill>
                  <a:schemeClr val="dk1"/>
                </a:solidFill>
                <a:latin typeface="Arial"/>
                <a:ea typeface="Arial"/>
                <a:cs typeface="Arial"/>
                <a:sym typeface="Arial"/>
              </a:rPr>
              <a:t>GCAM is primarily developed with support from Office of Science, but has wide reaching applications in policy, science, and philanthropies</a:t>
            </a:r>
            <a:endParaRPr dirty="0"/>
          </a:p>
          <a:p>
            <a:pPr marL="342900" marR="0" lvl="0" indent="-237045" algn="l" rtl="0">
              <a:lnSpc>
                <a:spcPct val="100000"/>
              </a:lnSpc>
              <a:spcBef>
                <a:spcPts val="300"/>
              </a:spcBef>
              <a:spcAft>
                <a:spcPts val="0"/>
              </a:spcAft>
              <a:buClr>
                <a:srgbClr val="800080"/>
              </a:buClr>
              <a:buSzPts val="1667"/>
              <a:buFont typeface="Arial"/>
              <a:buNone/>
            </a:pPr>
            <a:endParaRPr sz="1667" b="0" i="0" u="none" strike="noStrike" cap="none" dirty="0">
              <a:solidFill>
                <a:srgbClr val="000000"/>
              </a:solidFill>
              <a:latin typeface="Arial"/>
              <a:ea typeface="Arial"/>
              <a:cs typeface="Arial"/>
              <a:sym typeface="Arial"/>
            </a:endParaRPr>
          </a:p>
          <a:p>
            <a:pPr marL="342900" marR="0" lvl="0" indent="-237045" algn="l" rtl="0">
              <a:lnSpc>
                <a:spcPct val="100000"/>
              </a:lnSpc>
              <a:spcBef>
                <a:spcPts val="300"/>
              </a:spcBef>
              <a:spcAft>
                <a:spcPts val="0"/>
              </a:spcAft>
              <a:buClr>
                <a:srgbClr val="800080"/>
              </a:buClr>
              <a:buSzPts val="1667"/>
              <a:buFont typeface="Arial"/>
              <a:buNone/>
            </a:pPr>
            <a:endParaRPr sz="1667" b="0" i="0" u="none" strike="noStrike" cap="none" dirty="0">
              <a:solidFill>
                <a:srgbClr val="000000"/>
              </a:solidFill>
              <a:latin typeface="Arial"/>
              <a:ea typeface="Arial"/>
              <a:cs typeface="Arial"/>
              <a:sym typeface="Arial"/>
            </a:endParaRPr>
          </a:p>
        </p:txBody>
      </p:sp>
      <p:sp>
        <p:nvSpPr>
          <p:cNvPr id="438" name="Google Shape;438;p42"/>
          <p:cNvSpPr txBox="1"/>
          <p:nvPr/>
        </p:nvSpPr>
        <p:spPr>
          <a:xfrm>
            <a:off x="11661915" y="6477000"/>
            <a:ext cx="377686" cy="381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88888"/>
                </a:solidFill>
                <a:latin typeface="Arial"/>
                <a:ea typeface="Arial"/>
                <a:cs typeface="Arial"/>
                <a:sym typeface="Arial"/>
              </a:rPr>
              <a:t>39</a:t>
            </a:fld>
            <a:endParaRPr sz="1200" b="0" i="0" u="none" strike="noStrike" cap="none">
              <a:solidFill>
                <a:srgbClr val="888888"/>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5"/>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Downloading and Installing GCAM</a:t>
            </a:r>
            <a:endParaRPr/>
          </a:p>
        </p:txBody>
      </p:sp>
      <p:sp>
        <p:nvSpPr>
          <p:cNvPr id="444" name="Google Shape;444;p35"/>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Autofit/>
          </a:bodyPr>
          <a:lstStyle/>
          <a:p>
            <a:pPr marL="228600" lvl="0" indent="-180340" algn="l" rtl="0">
              <a:lnSpc>
                <a:spcPct val="115000"/>
              </a:lnSpc>
              <a:spcBef>
                <a:spcPts val="0"/>
              </a:spcBef>
              <a:spcAft>
                <a:spcPts val="0"/>
              </a:spcAft>
              <a:buSzPct val="100000"/>
              <a:buChar char="•"/>
            </a:pPr>
            <a:r>
              <a:rPr lang="en-US" sz="1400" dirty="0"/>
              <a:t>Download the latest release version of </a:t>
            </a:r>
            <a:r>
              <a:rPr lang="en-US" sz="1400" dirty="0" err="1"/>
              <a:t>gcam</a:t>
            </a:r>
            <a:r>
              <a:rPr lang="en-US" sz="1400" dirty="0"/>
              <a:t> for windows from </a:t>
            </a:r>
            <a:r>
              <a:rPr lang="en-US" sz="1400" u="sng" dirty="0">
                <a:solidFill>
                  <a:srgbClr val="0563C1"/>
                </a:solidFill>
                <a:hlinkClick r:id="rId3">
                  <a:extLst>
                    <a:ext uri="{A12FA001-AC4F-418D-AE19-62706E023703}">
                      <ahyp:hlinkClr xmlns:ahyp="http://schemas.microsoft.com/office/drawing/2018/hyperlinkcolor" val="tx"/>
                    </a:ext>
                  </a:extLst>
                </a:hlinkClick>
              </a:rPr>
              <a:t>https://github.com/JGCRI/gcam-core/releases</a:t>
            </a:r>
            <a:r>
              <a:rPr lang="en-US" sz="1400" dirty="0"/>
              <a:t> and unzip</a:t>
            </a:r>
            <a:endParaRPr sz="1400" dirty="0"/>
          </a:p>
          <a:p>
            <a:pPr marL="685800" lvl="1" indent="-205740" algn="l" rtl="0">
              <a:lnSpc>
                <a:spcPct val="115000"/>
              </a:lnSpc>
              <a:spcBef>
                <a:spcPts val="0"/>
              </a:spcBef>
              <a:spcAft>
                <a:spcPts val="0"/>
              </a:spcAft>
              <a:buSzPct val="100000"/>
              <a:buChar char="•"/>
            </a:pPr>
            <a:r>
              <a:rPr lang="en-US" sz="1400" dirty="0"/>
              <a:t>Version 7.0 has the latest features (especially hydrogen, transport, and industry)</a:t>
            </a:r>
          </a:p>
          <a:p>
            <a:pPr marL="685800" lvl="1" indent="-205740" algn="l" rtl="0">
              <a:lnSpc>
                <a:spcPct val="115000"/>
              </a:lnSpc>
              <a:spcBef>
                <a:spcPts val="0"/>
              </a:spcBef>
              <a:spcAft>
                <a:spcPts val="0"/>
              </a:spcAft>
              <a:buSzPct val="100000"/>
              <a:buChar char="•"/>
            </a:pPr>
            <a:r>
              <a:rPr lang="en-US" sz="1400" dirty="0"/>
              <a:t>Version 6.0 is more stable</a:t>
            </a:r>
          </a:p>
          <a:p>
            <a:pPr marL="685800" lvl="1" indent="-205740" algn="l" rtl="0">
              <a:lnSpc>
                <a:spcPct val="115000"/>
              </a:lnSpc>
              <a:spcBef>
                <a:spcPts val="0"/>
              </a:spcBef>
              <a:spcAft>
                <a:spcPts val="0"/>
              </a:spcAft>
              <a:buSzPct val="100000"/>
              <a:buChar char="•"/>
            </a:pPr>
            <a:r>
              <a:rPr lang="en-US" sz="1400" dirty="0"/>
              <a:t>If you have older computer, you may need to use older versions (not recommended)</a:t>
            </a:r>
            <a:endParaRPr sz="1400" dirty="0"/>
          </a:p>
          <a:p>
            <a:pPr marL="685800" lvl="0" indent="0" algn="l" rtl="0">
              <a:lnSpc>
                <a:spcPct val="115000"/>
              </a:lnSpc>
              <a:spcBef>
                <a:spcPts val="0"/>
              </a:spcBef>
              <a:spcAft>
                <a:spcPts val="0"/>
              </a:spcAft>
              <a:buSzPct val="117647"/>
              <a:buNone/>
            </a:pPr>
            <a:endParaRPr sz="1400" dirty="0"/>
          </a:p>
          <a:p>
            <a:pPr marL="228600" lvl="0" indent="-201930" algn="l" rtl="0">
              <a:lnSpc>
                <a:spcPct val="115000"/>
              </a:lnSpc>
              <a:spcBef>
                <a:spcPts val="0"/>
              </a:spcBef>
              <a:spcAft>
                <a:spcPts val="0"/>
              </a:spcAft>
              <a:buClr>
                <a:schemeClr val="dk1"/>
              </a:buClr>
              <a:buSzPct val="100000"/>
              <a:buChar char="•"/>
            </a:pPr>
            <a:r>
              <a:rPr lang="en-US" sz="1400" dirty="0"/>
              <a:t>Recommended computer configurations:</a:t>
            </a:r>
            <a:endParaRPr sz="1400" dirty="0"/>
          </a:p>
          <a:p>
            <a:pPr marL="685800" lvl="1" indent="-205740" algn="l" rtl="0">
              <a:lnSpc>
                <a:spcPct val="115000"/>
              </a:lnSpc>
              <a:spcBef>
                <a:spcPts val="0"/>
              </a:spcBef>
              <a:spcAft>
                <a:spcPts val="0"/>
              </a:spcAft>
              <a:buSzPct val="100000"/>
              <a:buChar char="•"/>
            </a:pPr>
            <a:r>
              <a:rPr lang="en-US" sz="1400" dirty="0"/>
              <a:t>PC: 16GB RAM, Core i5 or higher</a:t>
            </a:r>
            <a:endParaRPr sz="1400" dirty="0"/>
          </a:p>
          <a:p>
            <a:pPr marL="685800" lvl="1" indent="-205740" algn="l" rtl="0">
              <a:lnSpc>
                <a:spcPct val="115000"/>
              </a:lnSpc>
              <a:spcBef>
                <a:spcPts val="0"/>
              </a:spcBef>
              <a:spcAft>
                <a:spcPts val="0"/>
              </a:spcAft>
              <a:buSzPct val="100000"/>
              <a:buChar char="•"/>
            </a:pPr>
            <a:r>
              <a:rPr lang="en-US" sz="1400" dirty="0"/>
              <a:t>MAC: MUST KNOW HOW TO COMPILE ON MAC</a:t>
            </a:r>
            <a:endParaRPr sz="1400" dirty="0"/>
          </a:p>
          <a:p>
            <a:pPr marL="685800" lvl="1" indent="-205740" algn="l" rtl="0">
              <a:lnSpc>
                <a:spcPct val="115000"/>
              </a:lnSpc>
              <a:spcBef>
                <a:spcPts val="0"/>
              </a:spcBef>
              <a:spcAft>
                <a:spcPts val="0"/>
              </a:spcAft>
              <a:buSzPct val="100000"/>
              <a:buChar char="•"/>
            </a:pPr>
            <a:r>
              <a:rPr lang="en-US" sz="1400" dirty="0"/>
              <a:t>Linux/cluster/cloud/AWS: MUST KNOW HOW TO COMPILE ON LINUX</a:t>
            </a:r>
            <a:endParaRPr sz="1400" dirty="0"/>
          </a:p>
          <a:p>
            <a:pPr marL="228600" lvl="0" indent="-201930" algn="l" rtl="0">
              <a:lnSpc>
                <a:spcPct val="115000"/>
              </a:lnSpc>
              <a:spcBef>
                <a:spcPts val="0"/>
              </a:spcBef>
              <a:spcAft>
                <a:spcPts val="0"/>
              </a:spcAft>
              <a:buClr>
                <a:schemeClr val="dk1"/>
              </a:buClr>
              <a:buSzPct val="100000"/>
              <a:buChar char="•"/>
            </a:pPr>
            <a:endParaRPr lang="en-US" sz="1400" dirty="0"/>
          </a:p>
          <a:p>
            <a:pPr marL="228600" lvl="0" indent="-201930" algn="l" rtl="0">
              <a:lnSpc>
                <a:spcPct val="115000"/>
              </a:lnSpc>
              <a:spcBef>
                <a:spcPts val="0"/>
              </a:spcBef>
              <a:spcAft>
                <a:spcPts val="0"/>
              </a:spcAft>
              <a:buClr>
                <a:schemeClr val="dk1"/>
              </a:buClr>
              <a:buSzPct val="100000"/>
              <a:buChar char="•"/>
            </a:pPr>
            <a:r>
              <a:rPr lang="en-US" sz="1400" dirty="0"/>
              <a:t>Prerequisites</a:t>
            </a:r>
          </a:p>
          <a:p>
            <a:pPr marL="685800" lvl="1" indent="-201930">
              <a:lnSpc>
                <a:spcPct val="115000"/>
              </a:lnSpc>
              <a:spcBef>
                <a:spcPts val="0"/>
              </a:spcBef>
              <a:buSzPct val="100000"/>
            </a:pPr>
            <a:r>
              <a:rPr lang="en-US" sz="1400" dirty="0"/>
              <a:t>No official prerequisite class, but expected to have undergrad level understandings of:</a:t>
            </a:r>
          </a:p>
          <a:p>
            <a:pPr marL="685800" lvl="1" indent="-201930">
              <a:lnSpc>
                <a:spcPct val="115000"/>
              </a:lnSpc>
              <a:spcBef>
                <a:spcPts val="0"/>
              </a:spcBef>
              <a:buSzPct val="100000"/>
            </a:pPr>
            <a:r>
              <a:rPr lang="en-US" sz="1400" dirty="0"/>
              <a:t>Microeconomics (do you understand marginal cost and marginal benefit?)</a:t>
            </a:r>
          </a:p>
          <a:p>
            <a:pPr marL="685800" lvl="1" indent="-201930">
              <a:lnSpc>
                <a:spcPct val="115000"/>
              </a:lnSpc>
              <a:spcBef>
                <a:spcPts val="0"/>
              </a:spcBef>
              <a:buSzPct val="100000"/>
            </a:pPr>
            <a:r>
              <a:rPr lang="en-US" sz="1400" dirty="0"/>
              <a:t>Climate science (do you understand greenhouse gas effect?)</a:t>
            </a:r>
          </a:p>
          <a:p>
            <a:pPr marL="685800" lvl="1" indent="-201930">
              <a:lnSpc>
                <a:spcPct val="115000"/>
              </a:lnSpc>
              <a:spcBef>
                <a:spcPts val="0"/>
              </a:spcBef>
              <a:buSzPct val="100000"/>
            </a:pPr>
            <a:r>
              <a:rPr lang="en-US" sz="1400" dirty="0"/>
              <a:t>Data processing (are you comfortable using complex formula in R, python, or excel?)</a:t>
            </a:r>
          </a:p>
          <a:p>
            <a:pPr marL="685800" lvl="1" indent="-201930">
              <a:lnSpc>
                <a:spcPct val="115000"/>
              </a:lnSpc>
              <a:spcBef>
                <a:spcPts val="0"/>
              </a:spcBef>
              <a:buSzPct val="100000"/>
            </a:pPr>
            <a:r>
              <a:rPr lang="en-US" sz="1400" dirty="0"/>
              <a:t>Computer skills (are you comfortable downloading and installing software? Bonus: can you compile C++?)</a:t>
            </a:r>
          </a:p>
          <a:p>
            <a:pPr marL="228600" lvl="0" indent="0" algn="l" rtl="0">
              <a:lnSpc>
                <a:spcPct val="115000"/>
              </a:lnSpc>
              <a:spcBef>
                <a:spcPts val="0"/>
              </a:spcBef>
              <a:spcAft>
                <a:spcPts val="0"/>
              </a:spcAft>
              <a:buSzPct val="117647"/>
              <a:buNone/>
            </a:pPr>
            <a:endParaRPr sz="1400" dirty="0"/>
          </a:p>
          <a:p>
            <a:pPr marL="228600" lvl="0" indent="-201930" algn="l" rtl="0">
              <a:lnSpc>
                <a:spcPct val="115000"/>
              </a:lnSpc>
              <a:spcBef>
                <a:spcPts val="0"/>
              </a:spcBef>
              <a:spcAft>
                <a:spcPts val="0"/>
              </a:spcAft>
              <a:buSzPct val="100000"/>
              <a:buChar char="•"/>
            </a:pPr>
            <a:r>
              <a:rPr lang="en-US" sz="1400" dirty="0"/>
              <a:t>Useful guides</a:t>
            </a:r>
            <a:endParaRPr sz="1400" dirty="0"/>
          </a:p>
          <a:p>
            <a:pPr marL="685800" lvl="1" indent="-205740" algn="l" rtl="0">
              <a:lnSpc>
                <a:spcPct val="115000"/>
              </a:lnSpc>
              <a:spcBef>
                <a:spcPts val="0"/>
              </a:spcBef>
              <a:spcAft>
                <a:spcPts val="0"/>
              </a:spcAft>
              <a:buSzPct val="100000"/>
              <a:buChar char="•"/>
            </a:pPr>
            <a:r>
              <a:rPr lang="en-US" sz="1400" dirty="0"/>
              <a:t>GCAM User Guide: </a:t>
            </a:r>
            <a:r>
              <a:rPr lang="en-US" sz="1400" u="sng" dirty="0">
                <a:solidFill>
                  <a:schemeClr val="hlink"/>
                </a:solidFill>
                <a:hlinkClick r:id="rId4"/>
              </a:rPr>
              <a:t>http://jgcri.github.io/gcam-doc/user-guide.html</a:t>
            </a:r>
            <a:r>
              <a:rPr lang="en-US" sz="1400" dirty="0"/>
              <a:t> </a:t>
            </a:r>
            <a:endParaRPr sz="1400" dirty="0"/>
          </a:p>
          <a:p>
            <a:pPr marL="685800" lvl="1" indent="-205740" algn="l" rtl="0">
              <a:lnSpc>
                <a:spcPct val="115000"/>
              </a:lnSpc>
              <a:spcBef>
                <a:spcPts val="0"/>
              </a:spcBef>
              <a:spcAft>
                <a:spcPts val="0"/>
              </a:spcAft>
              <a:buSzPct val="100000"/>
              <a:buChar char="•"/>
            </a:pPr>
            <a:r>
              <a:rPr lang="en-US" sz="1400" dirty="0"/>
              <a:t>GCAM training website: </a:t>
            </a:r>
            <a:r>
              <a:rPr lang="en-US" sz="1400" u="sng" dirty="0">
                <a:solidFill>
                  <a:schemeClr val="hlink"/>
                </a:solidFill>
                <a:hlinkClick r:id="rId5"/>
              </a:rPr>
              <a:t>https://jgcri.github.io/gcam_training/</a:t>
            </a:r>
            <a:endParaRPr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fcb9f1ee1f_0_14"/>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Running GCAM</a:t>
            </a:r>
            <a:endParaRPr/>
          </a:p>
        </p:txBody>
      </p:sp>
      <p:sp>
        <p:nvSpPr>
          <p:cNvPr id="451" name="Google Shape;451;g1fcb9f1ee1f_0_14"/>
          <p:cNvSpPr txBox="1">
            <a:spLocks noGrp="1"/>
          </p:cNvSpPr>
          <p:nvPr>
            <p:ph type="body" idx="1"/>
          </p:nvPr>
        </p:nvSpPr>
        <p:spPr>
          <a:xfrm>
            <a:off x="838200" y="1467650"/>
            <a:ext cx="10896600" cy="4998600"/>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7916"/>
              </a:lnSpc>
              <a:spcBef>
                <a:spcPts val="0"/>
              </a:spcBef>
              <a:spcAft>
                <a:spcPts val="0"/>
              </a:spcAft>
              <a:buSzPts val="2100"/>
              <a:buAutoNum type="arabicPeriod"/>
            </a:pPr>
            <a:r>
              <a:rPr lang="en-US" sz="2100" dirty="0"/>
              <a:t>Pre-</a:t>
            </a:r>
            <a:r>
              <a:rPr lang="en-US" sz="2100" dirty="0" err="1"/>
              <a:t>reqs</a:t>
            </a:r>
            <a:r>
              <a:rPr lang="en-US" sz="2100" dirty="0"/>
              <a:t>:</a:t>
            </a:r>
            <a:endParaRPr sz="2100" dirty="0"/>
          </a:p>
          <a:p>
            <a:pPr marL="914400" lvl="1" indent="-361950" algn="l" rtl="0">
              <a:lnSpc>
                <a:spcPct val="107916"/>
              </a:lnSpc>
              <a:spcBef>
                <a:spcPts val="0"/>
              </a:spcBef>
              <a:spcAft>
                <a:spcPts val="0"/>
              </a:spcAft>
              <a:buSzPts val="2100"/>
              <a:buAutoNum type="alphaLcPeriod"/>
            </a:pPr>
            <a:r>
              <a:rPr lang="en-US" sz="2100" dirty="0"/>
              <a:t>Install Java JDK 64 </a:t>
            </a:r>
            <a:r>
              <a:rPr lang="en-US" sz="2100" u="sng" dirty="0">
                <a:solidFill>
                  <a:srgbClr val="0563C1"/>
                </a:solidFill>
                <a:highlight>
                  <a:srgbClr val="FFFFFF"/>
                </a:highlight>
                <a:hlinkClick r:id="rId3"/>
              </a:rPr>
              <a:t>https://developers.redhat.com/products/openjdk/download</a:t>
            </a:r>
            <a:endParaRPr lang="en-US" sz="2100" u="sng" dirty="0">
              <a:solidFill>
                <a:srgbClr val="0563C1"/>
              </a:solidFill>
              <a:highlight>
                <a:srgbClr val="FFFFFF"/>
              </a:highlight>
            </a:endParaRPr>
          </a:p>
          <a:p>
            <a:pPr marL="914400" lvl="1" indent="-361950" algn="l" rtl="0">
              <a:lnSpc>
                <a:spcPct val="107916"/>
              </a:lnSpc>
              <a:spcBef>
                <a:spcPts val="0"/>
              </a:spcBef>
              <a:spcAft>
                <a:spcPts val="0"/>
              </a:spcAft>
              <a:buSzPts val="2100"/>
              <a:buAutoNum type="alphaLcPeriod"/>
            </a:pPr>
            <a:r>
              <a:rPr lang="pt-BR" sz="2100" dirty="0">
                <a:highlight>
                  <a:srgbClr val="FFFFFF"/>
                </a:highlight>
              </a:rPr>
              <a:t>Install R </a:t>
            </a:r>
            <a:r>
              <a:rPr lang="pt-BR" sz="2100" u="sng" dirty="0">
                <a:solidFill>
                  <a:srgbClr val="0563C1"/>
                </a:solidFill>
                <a:hlinkClick r:id="rId4">
                  <a:extLst>
                    <a:ext uri="{A12FA001-AC4F-418D-AE19-62706E023703}">
                      <ahyp:hlinkClr xmlns:ahyp="http://schemas.microsoft.com/office/drawing/2018/hyperlinkcolor" val="tx"/>
                    </a:ext>
                  </a:extLst>
                </a:hlinkClick>
              </a:rPr>
              <a:t>https://cran.r-project.org/</a:t>
            </a:r>
            <a:r>
              <a:rPr lang="pt-BR" sz="2100" dirty="0"/>
              <a:t> and R Studio </a:t>
            </a:r>
            <a:r>
              <a:rPr lang="pt-BR" sz="2100" u="sng" dirty="0">
                <a:solidFill>
                  <a:srgbClr val="0563C1"/>
                </a:solidFill>
                <a:hlinkClick r:id="rId5">
                  <a:extLst>
                    <a:ext uri="{A12FA001-AC4F-418D-AE19-62706E023703}">
                      <ahyp:hlinkClr xmlns:ahyp="http://schemas.microsoft.com/office/drawing/2018/hyperlinkcolor" val="tx"/>
                    </a:ext>
                  </a:extLst>
                </a:hlinkClick>
              </a:rPr>
              <a:t>https://www.rstudio.com</a:t>
            </a:r>
            <a:r>
              <a:rPr lang="pt-BR" sz="2100" dirty="0"/>
              <a:t> </a:t>
            </a:r>
          </a:p>
          <a:p>
            <a:pPr marL="914400" lvl="1" indent="-361950" algn="l" rtl="0">
              <a:lnSpc>
                <a:spcPct val="107916"/>
              </a:lnSpc>
              <a:spcBef>
                <a:spcPts val="0"/>
              </a:spcBef>
              <a:spcAft>
                <a:spcPts val="0"/>
              </a:spcAft>
              <a:buSzPts val="2100"/>
              <a:buAutoNum type="alphaLcPeriod"/>
            </a:pPr>
            <a:r>
              <a:rPr lang="en-US" sz="2100" dirty="0"/>
              <a:t>Install Windows XML Maker </a:t>
            </a:r>
            <a:r>
              <a:rPr lang="en-US" sz="2100" u="sng" dirty="0">
                <a:solidFill>
                  <a:srgbClr val="0563C1"/>
                </a:solidFill>
                <a:hlinkClick r:id="rId6">
                  <a:extLst>
                    <a:ext uri="{A12FA001-AC4F-418D-AE19-62706E023703}">
                      <ahyp:hlinkClr xmlns:ahyp="http://schemas.microsoft.com/office/drawing/2018/hyperlinkcolor" val="tx"/>
                    </a:ext>
                  </a:extLst>
                </a:hlinkClick>
              </a:rPr>
              <a:t>http://symbolclick.com/xmlmarker_1_1_setup.exe</a:t>
            </a:r>
            <a:r>
              <a:rPr lang="en-US" sz="2100" dirty="0"/>
              <a:t> </a:t>
            </a:r>
          </a:p>
          <a:p>
            <a:pPr marL="914400" lvl="1" indent="-361950" algn="l" rtl="0">
              <a:lnSpc>
                <a:spcPct val="107916"/>
              </a:lnSpc>
              <a:spcBef>
                <a:spcPts val="0"/>
              </a:spcBef>
              <a:spcAft>
                <a:spcPts val="0"/>
              </a:spcAft>
              <a:buSzPts val="2100"/>
              <a:buAutoNum type="alphaLcPeriod"/>
            </a:pPr>
            <a:r>
              <a:rPr lang="en-US" sz="2100" dirty="0"/>
              <a:t>(MAC: install XML editor of your choice. E.g. BB-edit)</a:t>
            </a:r>
            <a:endParaRPr sz="2100" dirty="0"/>
          </a:p>
          <a:p>
            <a:pPr marL="457200" lvl="0" indent="-361950" algn="l" rtl="0">
              <a:lnSpc>
                <a:spcPct val="107916"/>
              </a:lnSpc>
              <a:spcBef>
                <a:spcPts val="0"/>
              </a:spcBef>
              <a:spcAft>
                <a:spcPts val="0"/>
              </a:spcAft>
              <a:buSzPts val="2100"/>
              <a:buAutoNum type="arabicPeriod"/>
            </a:pPr>
            <a:r>
              <a:rPr lang="en-US" sz="2100" dirty="0">
                <a:highlight>
                  <a:srgbClr val="FFFFFF"/>
                </a:highlight>
              </a:rPr>
              <a:t>Enter your </a:t>
            </a:r>
            <a:r>
              <a:rPr lang="en-US" sz="2100" dirty="0" err="1">
                <a:highlight>
                  <a:srgbClr val="FFFFFF"/>
                </a:highlight>
              </a:rPr>
              <a:t>MainGCAMFolder</a:t>
            </a:r>
            <a:r>
              <a:rPr lang="en-US" sz="2100" dirty="0">
                <a:highlight>
                  <a:srgbClr val="FFFFFF"/>
                </a:highlight>
              </a:rPr>
              <a:t>/exe/ and rename configuration_ref.xml to configuration.xml</a:t>
            </a:r>
            <a:endParaRPr sz="2100" dirty="0">
              <a:highlight>
                <a:srgbClr val="FFFFFF"/>
              </a:highlight>
            </a:endParaRPr>
          </a:p>
          <a:p>
            <a:pPr marL="914400" lvl="1" indent="-361950" algn="l" rtl="0">
              <a:lnSpc>
                <a:spcPct val="107916"/>
              </a:lnSpc>
              <a:spcBef>
                <a:spcPts val="0"/>
              </a:spcBef>
              <a:spcAft>
                <a:spcPts val="0"/>
              </a:spcAft>
              <a:buSzPts val="2100"/>
              <a:buAutoNum type="alphaLcPeriod"/>
            </a:pPr>
            <a:r>
              <a:rPr lang="en-US" sz="2100" dirty="0">
                <a:highlight>
                  <a:srgbClr val="FFFFFF"/>
                </a:highlight>
              </a:rPr>
              <a:t>This is in order to run the reference scenario</a:t>
            </a:r>
            <a:endParaRPr sz="2100" dirty="0">
              <a:highlight>
                <a:srgbClr val="FFFFFF"/>
              </a:highlight>
            </a:endParaRPr>
          </a:p>
          <a:p>
            <a:pPr marL="914400" lvl="1" indent="-361950" algn="l" rtl="0">
              <a:lnSpc>
                <a:spcPct val="107916"/>
              </a:lnSpc>
              <a:spcBef>
                <a:spcPts val="0"/>
              </a:spcBef>
              <a:spcAft>
                <a:spcPts val="0"/>
              </a:spcAft>
              <a:buSzPts val="2100"/>
              <a:buAutoNum type="alphaLcPeriod"/>
            </a:pPr>
            <a:r>
              <a:rPr lang="en-US" sz="2100" dirty="0">
                <a:highlight>
                  <a:srgbClr val="FFFFFF"/>
                </a:highlight>
              </a:rPr>
              <a:t>To run another scenario (e.g. configuration_ssp.xml or configuration_usa.xml) open run-gcam.bat in notepad and change “gcam.exe -C configuration.xml” to the new name e.g. “gcam.exe -C configuration_usa.xml” ( on line 25).</a:t>
            </a:r>
            <a:endParaRPr sz="2100" dirty="0">
              <a:highlight>
                <a:srgbClr val="FFFFFF"/>
              </a:highlight>
            </a:endParaRPr>
          </a:p>
          <a:p>
            <a:pPr marL="457200" lvl="0" indent="-361950" algn="l" rtl="0">
              <a:lnSpc>
                <a:spcPct val="107916"/>
              </a:lnSpc>
              <a:spcBef>
                <a:spcPts val="0"/>
              </a:spcBef>
              <a:spcAft>
                <a:spcPts val="0"/>
              </a:spcAft>
              <a:buSzPts val="2100"/>
              <a:buAutoNum type="arabicPeriod"/>
            </a:pPr>
            <a:r>
              <a:rPr lang="en-US" sz="2100" dirty="0">
                <a:highlight>
                  <a:srgbClr val="FFFFFF"/>
                </a:highlight>
              </a:rPr>
              <a:t>Enter your </a:t>
            </a:r>
            <a:r>
              <a:rPr lang="en-US" sz="2100" dirty="0" err="1">
                <a:highlight>
                  <a:srgbClr val="FFFFFF"/>
                </a:highlight>
              </a:rPr>
              <a:t>MainGCAMFolder</a:t>
            </a:r>
            <a:r>
              <a:rPr lang="en-US" sz="2100" dirty="0">
                <a:highlight>
                  <a:srgbClr val="FFFFFF"/>
                </a:highlight>
              </a:rPr>
              <a:t>/exe/ and run run-gcam.bat</a:t>
            </a:r>
            <a:endParaRPr sz="2100" dirty="0"/>
          </a:p>
          <a:p>
            <a:pPr marL="457200" lvl="0" indent="-361950" algn="l" rtl="0">
              <a:lnSpc>
                <a:spcPct val="107916"/>
              </a:lnSpc>
              <a:spcBef>
                <a:spcPts val="0"/>
              </a:spcBef>
              <a:spcAft>
                <a:spcPts val="0"/>
              </a:spcAft>
              <a:buSzPts val="2100"/>
              <a:buAutoNum type="arabicPeriod"/>
            </a:pPr>
            <a:r>
              <a:rPr lang="en-US" sz="2100" dirty="0">
                <a:highlight>
                  <a:srgbClr val="FFFFFF"/>
                </a:highlight>
              </a:rPr>
              <a:t>Outputs will be written to </a:t>
            </a:r>
            <a:r>
              <a:rPr lang="en-US" sz="2100" dirty="0" err="1">
                <a:highlight>
                  <a:srgbClr val="FFFFFF"/>
                </a:highlight>
              </a:rPr>
              <a:t>MainGCAMFolder</a:t>
            </a:r>
            <a:r>
              <a:rPr lang="en-US" sz="2100" dirty="0">
                <a:highlight>
                  <a:srgbClr val="FFFFFF"/>
                </a:highlight>
              </a:rPr>
              <a:t>/output/</a:t>
            </a:r>
            <a:r>
              <a:rPr lang="en-US" sz="2100" dirty="0" err="1">
                <a:highlight>
                  <a:srgbClr val="FFFFFF"/>
                </a:highlight>
              </a:rPr>
              <a:t>database_basexdb</a:t>
            </a:r>
            <a:endParaRPr sz="2100" dirty="0"/>
          </a:p>
          <a:p>
            <a:pPr marL="457200" lvl="0" indent="-361950" algn="l" rtl="0">
              <a:lnSpc>
                <a:spcPct val="107916"/>
              </a:lnSpc>
              <a:spcBef>
                <a:spcPts val="0"/>
              </a:spcBef>
              <a:spcAft>
                <a:spcPts val="800"/>
              </a:spcAft>
              <a:buSzPts val="2100"/>
              <a:buAutoNum type="arabicPeriod"/>
            </a:pPr>
            <a:r>
              <a:rPr lang="en-US" sz="2100" dirty="0">
                <a:highlight>
                  <a:srgbClr val="FFFFFF"/>
                </a:highlight>
              </a:rPr>
              <a:t>Can visualize data from </a:t>
            </a:r>
            <a:r>
              <a:rPr lang="en-US" sz="2100" dirty="0" err="1">
                <a:highlight>
                  <a:srgbClr val="FFFFFF"/>
                </a:highlight>
              </a:rPr>
              <a:t>MainGCAMFolder</a:t>
            </a:r>
            <a:r>
              <a:rPr lang="en-US" sz="2100" dirty="0">
                <a:highlight>
                  <a:srgbClr val="FFFFFF"/>
                </a:highlight>
              </a:rPr>
              <a:t>/</a:t>
            </a:r>
            <a:r>
              <a:rPr lang="en-US" sz="2100" dirty="0" err="1">
                <a:highlight>
                  <a:srgbClr val="FFFFFF"/>
                </a:highlight>
              </a:rPr>
              <a:t>ModelInterface</a:t>
            </a:r>
            <a:r>
              <a:rPr lang="en-US" sz="2100" dirty="0">
                <a:highlight>
                  <a:srgbClr val="FFFFFF"/>
                </a:highlight>
              </a:rPr>
              <a:t>/run-model-interface.bat (see Section on Viewing Results)</a:t>
            </a:r>
            <a:endParaRPr sz="21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Q&amp;A</a:t>
            </a:r>
            <a:endParaRPr dirty="0"/>
          </a:p>
        </p:txBody>
      </p:sp>
      <p:pic>
        <p:nvPicPr>
          <p:cNvPr id="383" name="Google Shape;383;p27" descr="A cup on a table&#10;&#10;Description automatically generated with low confidence"/>
          <p:cNvPicPr preferRelativeResize="0"/>
          <p:nvPr/>
        </p:nvPicPr>
        <p:blipFill rotWithShape="1">
          <a:blip r:embed="rId3">
            <a:alphaModFix/>
          </a:blip>
          <a:srcRect t="31019" r="2"/>
          <a:stretch/>
        </p:blipFill>
        <p:spPr>
          <a:xfrm>
            <a:off x="838200" y="1467650"/>
            <a:ext cx="10896600" cy="4998463"/>
          </a:xfrm>
          <a:prstGeom prst="rect">
            <a:avLst/>
          </a:prstGeom>
          <a:noFill/>
          <a:ln>
            <a:noFill/>
          </a:ln>
        </p:spPr>
      </p:pic>
    </p:spTree>
    <p:extLst>
      <p:ext uri="{BB962C8B-B14F-4D97-AF65-F5344CB8AC3E}">
        <p14:creationId xmlns:p14="http://schemas.microsoft.com/office/powerpoint/2010/main" val="231959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sp>
        <p:nvSpPr>
          <p:cNvPr id="409" name="Google Shape;409;p31"/>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schedule and topics</a:t>
            </a:r>
            <a:endParaRPr/>
          </a:p>
        </p:txBody>
      </p:sp>
      <p:sp>
        <p:nvSpPr>
          <p:cNvPr id="410" name="Google Shape;410;p3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30ED9E18-3E84-F562-A2EA-5261E568D94E}"/>
              </a:ext>
            </a:extLst>
          </p:cNvPr>
          <p:cNvGraphicFramePr>
            <a:graphicFrameLocks noGrp="1"/>
          </p:cNvGraphicFramePr>
          <p:nvPr>
            <p:extLst>
              <p:ext uri="{D42A27DB-BD31-4B8C-83A1-F6EECF244321}">
                <p14:modId xmlns:p14="http://schemas.microsoft.com/office/powerpoint/2010/main" val="1794993758"/>
              </p:ext>
            </p:extLst>
          </p:nvPr>
        </p:nvGraphicFramePr>
        <p:xfrm>
          <a:off x="1052423" y="1468435"/>
          <a:ext cx="6396585" cy="4997456"/>
        </p:xfrm>
        <a:graphic>
          <a:graphicData uri="http://schemas.openxmlformats.org/drawingml/2006/table">
            <a:tbl>
              <a:tblPr>
                <a:tableStyleId>{B595118D-B896-406E-A1ED-0820B9B2B51B}</a:tableStyleId>
              </a:tblPr>
              <a:tblGrid>
                <a:gridCol w="923026">
                  <a:extLst>
                    <a:ext uri="{9D8B030D-6E8A-4147-A177-3AD203B41FA5}">
                      <a16:colId xmlns:a16="http://schemas.microsoft.com/office/drawing/2014/main" val="3193823056"/>
                    </a:ext>
                  </a:extLst>
                </a:gridCol>
                <a:gridCol w="2927247">
                  <a:extLst>
                    <a:ext uri="{9D8B030D-6E8A-4147-A177-3AD203B41FA5}">
                      <a16:colId xmlns:a16="http://schemas.microsoft.com/office/drawing/2014/main" val="2120751920"/>
                    </a:ext>
                  </a:extLst>
                </a:gridCol>
                <a:gridCol w="1314226">
                  <a:extLst>
                    <a:ext uri="{9D8B030D-6E8A-4147-A177-3AD203B41FA5}">
                      <a16:colId xmlns:a16="http://schemas.microsoft.com/office/drawing/2014/main" val="1209529472"/>
                    </a:ext>
                  </a:extLst>
                </a:gridCol>
                <a:gridCol w="1232086">
                  <a:extLst>
                    <a:ext uri="{9D8B030D-6E8A-4147-A177-3AD203B41FA5}">
                      <a16:colId xmlns:a16="http://schemas.microsoft.com/office/drawing/2014/main" val="2076214811"/>
                    </a:ext>
                  </a:extLst>
                </a:gridCol>
              </a:tblGrid>
              <a:tr h="293968">
                <a:tc>
                  <a:txBody>
                    <a:bodyPr/>
                    <a:lstStyle/>
                    <a:p>
                      <a:pPr marL="0" marR="0">
                        <a:lnSpc>
                          <a:spcPct val="115000"/>
                        </a:lnSpc>
                        <a:spcBef>
                          <a:spcPts val="0"/>
                        </a:spcBef>
                        <a:spcAft>
                          <a:spcPts val="0"/>
                        </a:spcAft>
                      </a:pPr>
                      <a:r>
                        <a:rPr lang="en-US" sz="1000" dirty="0">
                          <a:effectLst/>
                        </a:rPr>
                        <a:t>Date</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dirty="0">
                          <a:effectLst/>
                        </a:rPr>
                        <a:t>Lecture Topic</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Pre-Class Reading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What’s Due</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781200758"/>
                  </a:ext>
                </a:extLst>
              </a:tr>
              <a:tr h="293968">
                <a:tc>
                  <a:txBody>
                    <a:bodyPr/>
                    <a:lstStyle/>
                    <a:p>
                      <a:pPr marL="0" marR="0">
                        <a:lnSpc>
                          <a:spcPct val="115000"/>
                        </a:lnSpc>
                        <a:spcBef>
                          <a:spcPts val="0"/>
                        </a:spcBef>
                        <a:spcAft>
                          <a:spcPts val="0"/>
                        </a:spcAft>
                      </a:pPr>
                      <a:r>
                        <a:rPr lang="en-US" sz="1000" dirty="0">
                          <a:effectLst/>
                        </a:rPr>
                        <a:t>8/30</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Introduction to IAM</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789304196"/>
                  </a:ext>
                </a:extLst>
              </a:tr>
              <a:tr h="293968">
                <a:tc>
                  <a:txBody>
                    <a:bodyPr/>
                    <a:lstStyle/>
                    <a:p>
                      <a:pPr marL="0" marR="0" algn="just">
                        <a:lnSpc>
                          <a:spcPct val="115000"/>
                        </a:lnSpc>
                        <a:spcBef>
                          <a:spcPts val="0"/>
                        </a:spcBef>
                        <a:spcAft>
                          <a:spcPts val="0"/>
                        </a:spcAft>
                        <a:tabLst>
                          <a:tab pos="-457200" algn="l"/>
                        </a:tabLst>
                      </a:pPr>
                      <a:r>
                        <a:rPr lang="en-US" sz="1000" dirty="0">
                          <a:effectLst/>
                        </a:rPr>
                        <a:t>9/6</a:t>
                      </a:r>
                      <a:endParaRPr lang="en-US" sz="1000" dirty="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Foundations of IAM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500197241"/>
                  </a:ext>
                </a:extLst>
              </a:tr>
              <a:tr h="293968">
                <a:tc>
                  <a:txBody>
                    <a:bodyPr/>
                    <a:lstStyle/>
                    <a:p>
                      <a:pPr marL="0" marR="0" algn="just">
                        <a:lnSpc>
                          <a:spcPct val="115000"/>
                        </a:lnSpc>
                        <a:spcBef>
                          <a:spcPts val="0"/>
                        </a:spcBef>
                        <a:spcAft>
                          <a:spcPts val="0"/>
                        </a:spcAft>
                        <a:tabLst>
                          <a:tab pos="-457200" algn="l"/>
                        </a:tabLst>
                      </a:pPr>
                      <a:r>
                        <a:rPr lang="en-US" sz="1000" dirty="0">
                          <a:effectLst/>
                          <a:latin typeface="Arial" panose="020B0604020202020204" pitchFamily="34" charset="0"/>
                          <a:ea typeface="Malgun Gothic" panose="020B0503020000020004" pitchFamily="34" charset="-127"/>
                        </a:rPr>
                        <a:t>9/13</a:t>
                      </a:r>
                    </a:p>
                  </a:txBody>
                  <a:tcPr marL="37320" marR="37320" marT="37320" marB="37320"/>
                </a:tc>
                <a:tc>
                  <a:txBody>
                    <a:bodyPr/>
                    <a:lstStyle/>
                    <a:p>
                      <a:pPr marL="0" marR="0">
                        <a:lnSpc>
                          <a:spcPct val="115000"/>
                        </a:lnSpc>
                        <a:spcBef>
                          <a:spcPts val="0"/>
                        </a:spcBef>
                        <a:spcAft>
                          <a:spcPts val="0"/>
                        </a:spcAft>
                      </a:pPr>
                      <a:r>
                        <a:rPr lang="en-US" sz="1000">
                          <a:effectLst/>
                        </a:rPr>
                        <a:t>Energy System - Supply</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3a</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1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424613771"/>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9/20</a:t>
                      </a:r>
                    </a:p>
                  </a:txBody>
                  <a:tcPr marL="37320" marR="37320" marT="37320" marB="37320"/>
                </a:tc>
                <a:tc>
                  <a:txBody>
                    <a:bodyPr/>
                    <a:lstStyle/>
                    <a:p>
                      <a:pPr marL="0" marR="0">
                        <a:lnSpc>
                          <a:spcPct val="115000"/>
                        </a:lnSpc>
                        <a:spcBef>
                          <a:spcPts val="0"/>
                        </a:spcBef>
                        <a:spcAft>
                          <a:spcPts val="0"/>
                        </a:spcAft>
                      </a:pPr>
                      <a:r>
                        <a:rPr lang="en-US" sz="1000">
                          <a:effectLst/>
                        </a:rPr>
                        <a:t>Energy System - Demand</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3b</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8482055"/>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9/27 CJU</a:t>
                      </a:r>
                    </a:p>
                  </a:txBody>
                  <a:tcPr marL="37320" marR="37320" marT="37320" marB="37320"/>
                </a:tc>
                <a:tc>
                  <a:txBody>
                    <a:bodyPr/>
                    <a:lstStyle/>
                    <a:p>
                      <a:pPr marL="0" marR="0">
                        <a:lnSpc>
                          <a:spcPct val="115000"/>
                        </a:lnSpc>
                        <a:spcBef>
                          <a:spcPts val="0"/>
                        </a:spcBef>
                        <a:spcAft>
                          <a:spcPts val="0"/>
                        </a:spcAft>
                      </a:pPr>
                      <a:r>
                        <a:rPr lang="en-US" sz="1000">
                          <a:effectLst/>
                        </a:rPr>
                        <a:t>Land System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4</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2</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931529957"/>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10/4</a:t>
                      </a:r>
                    </a:p>
                  </a:txBody>
                  <a:tcPr marL="37320" marR="37320" marT="37320" marB="37320"/>
                </a:tc>
                <a:tc>
                  <a:txBody>
                    <a:bodyPr/>
                    <a:lstStyle/>
                    <a:p>
                      <a:pPr marL="0" marR="0">
                        <a:lnSpc>
                          <a:spcPct val="115000"/>
                        </a:lnSpc>
                        <a:spcBef>
                          <a:spcPts val="0"/>
                        </a:spcBef>
                        <a:spcAft>
                          <a:spcPts val="0"/>
                        </a:spcAft>
                      </a:pPr>
                      <a:r>
                        <a:rPr lang="en-US" sz="1000">
                          <a:effectLst/>
                        </a:rPr>
                        <a:t>Water System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5</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3</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201842818"/>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10/11</a:t>
                      </a:r>
                    </a:p>
                  </a:txBody>
                  <a:tcPr marL="37320" marR="37320" marT="37320" marB="37320"/>
                </a:tc>
                <a:tc>
                  <a:txBody>
                    <a:bodyPr/>
                    <a:lstStyle/>
                    <a:p>
                      <a:pPr marL="0" marR="0">
                        <a:lnSpc>
                          <a:spcPct val="115000"/>
                        </a:lnSpc>
                        <a:spcBef>
                          <a:spcPts val="0"/>
                        </a:spcBef>
                        <a:spcAft>
                          <a:spcPts val="0"/>
                        </a:spcAft>
                      </a:pPr>
                      <a:r>
                        <a:rPr lang="en-US" sz="1000">
                          <a:effectLst/>
                        </a:rPr>
                        <a:t>Food-Energy-Water Nexus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6</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4</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326454697"/>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10/18</a:t>
                      </a:r>
                    </a:p>
                  </a:txBody>
                  <a:tcPr marL="37320" marR="37320" marT="37320" marB="37320"/>
                </a:tc>
                <a:tc>
                  <a:txBody>
                    <a:bodyPr/>
                    <a:lstStyle/>
                    <a:p>
                      <a:pPr marL="0" marR="0">
                        <a:lnSpc>
                          <a:spcPct val="115000"/>
                        </a:lnSpc>
                        <a:spcBef>
                          <a:spcPts val="0"/>
                        </a:spcBef>
                        <a:spcAft>
                          <a:spcPts val="0"/>
                        </a:spcAft>
                      </a:pPr>
                      <a:r>
                        <a:rPr lang="en-US" sz="1000">
                          <a:effectLst/>
                        </a:rPr>
                        <a:t>Mid-Term: Project Proposal</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Project proposal</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843842015"/>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10/25</a:t>
                      </a:r>
                    </a:p>
                  </a:txBody>
                  <a:tcPr marL="37320" marR="37320" marT="37320" marB="37320"/>
                </a:tc>
                <a:tc>
                  <a:txBody>
                    <a:bodyPr/>
                    <a:lstStyle/>
                    <a:p>
                      <a:pPr marL="0" marR="0">
                        <a:lnSpc>
                          <a:spcPct val="115000"/>
                        </a:lnSpc>
                        <a:spcBef>
                          <a:spcPts val="0"/>
                        </a:spcBef>
                        <a:spcAft>
                          <a:spcPts val="0"/>
                        </a:spcAft>
                      </a:pPr>
                      <a:r>
                        <a:rPr lang="en-US" sz="1000">
                          <a:effectLst/>
                        </a:rPr>
                        <a:t>IAM in International Climate Policies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7</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617283486"/>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11/1</a:t>
                      </a:r>
                    </a:p>
                  </a:txBody>
                  <a:tcPr marL="37320" marR="37320" marT="37320" marB="37320"/>
                </a:tc>
                <a:tc>
                  <a:txBody>
                    <a:bodyPr/>
                    <a:lstStyle/>
                    <a:p>
                      <a:pPr marL="0" marR="0">
                        <a:lnSpc>
                          <a:spcPct val="115000"/>
                        </a:lnSpc>
                        <a:spcBef>
                          <a:spcPts val="0"/>
                        </a:spcBef>
                        <a:spcAft>
                          <a:spcPts val="0"/>
                        </a:spcAft>
                      </a:pPr>
                      <a:r>
                        <a:rPr lang="en-US" sz="1000">
                          <a:effectLst/>
                        </a:rPr>
                        <a:t>Standardized Scenarios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8</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5</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3716419988"/>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11/8</a:t>
                      </a:r>
                    </a:p>
                  </a:txBody>
                  <a:tcPr marL="37320" marR="37320" marT="37320" marB="37320"/>
                </a:tc>
                <a:tc>
                  <a:txBody>
                    <a:bodyPr/>
                    <a:lstStyle/>
                    <a:p>
                      <a:pPr marL="0" marR="0">
                        <a:lnSpc>
                          <a:spcPct val="115000"/>
                        </a:lnSpc>
                        <a:spcBef>
                          <a:spcPts val="0"/>
                        </a:spcBef>
                        <a:spcAft>
                          <a:spcPts val="0"/>
                        </a:spcAft>
                      </a:pPr>
                      <a:r>
                        <a:rPr lang="en-US" sz="1000">
                          <a:effectLst/>
                        </a:rPr>
                        <a:t>Multi-model Comparison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9</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2279193445"/>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11/15 IAMC</a:t>
                      </a:r>
                    </a:p>
                  </a:txBody>
                  <a:tcPr marL="37320" marR="37320" marT="37320" marB="37320"/>
                </a:tc>
                <a:tc>
                  <a:txBody>
                    <a:bodyPr/>
                    <a:lstStyle/>
                    <a:p>
                      <a:pPr marL="0" marR="0">
                        <a:lnSpc>
                          <a:spcPct val="115000"/>
                        </a:lnSpc>
                        <a:spcBef>
                          <a:spcPts val="0"/>
                        </a:spcBef>
                        <a:spcAft>
                          <a:spcPts val="0"/>
                        </a:spcAft>
                      </a:pPr>
                      <a:r>
                        <a:rPr lang="en-US" sz="1000">
                          <a:effectLst/>
                        </a:rPr>
                        <a:t>IAM in National Strategies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10</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6</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4209085718"/>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11/22</a:t>
                      </a:r>
                    </a:p>
                  </a:txBody>
                  <a:tcPr marL="37320" marR="37320" marT="37320" marB="37320"/>
                </a:tc>
                <a:tc>
                  <a:txBody>
                    <a:bodyPr/>
                    <a:lstStyle/>
                    <a:p>
                      <a:pPr marL="0" marR="0">
                        <a:lnSpc>
                          <a:spcPct val="115000"/>
                        </a:lnSpc>
                        <a:spcBef>
                          <a:spcPts val="0"/>
                        </a:spcBef>
                        <a:spcAft>
                          <a:spcPts val="0"/>
                        </a:spcAft>
                      </a:pPr>
                      <a:r>
                        <a:rPr lang="en-US" sz="1000">
                          <a:effectLst/>
                        </a:rPr>
                        <a:t>Mitigation and other SDGs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7</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889747154"/>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11/29</a:t>
                      </a:r>
                    </a:p>
                  </a:txBody>
                  <a:tcPr marL="37320" marR="37320" marT="37320" marB="37320"/>
                </a:tc>
                <a:tc>
                  <a:txBody>
                    <a:bodyPr/>
                    <a:lstStyle/>
                    <a:p>
                      <a:pPr marL="0" marR="0">
                        <a:lnSpc>
                          <a:spcPct val="115000"/>
                        </a:lnSpc>
                        <a:spcBef>
                          <a:spcPts val="0"/>
                        </a:spcBef>
                        <a:spcAft>
                          <a:spcPts val="0"/>
                        </a:spcAft>
                        <a:tabLst>
                          <a:tab pos="-457200" algn="l"/>
                        </a:tabLst>
                      </a:pPr>
                      <a:r>
                        <a:rPr lang="en-US" sz="1000">
                          <a:effectLst/>
                        </a:rPr>
                        <a:t>Uncertainty in IAM and Climate Change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12</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Assignment 8</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4253709916"/>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12/6</a:t>
                      </a:r>
                    </a:p>
                  </a:txBody>
                  <a:tcPr marL="37320" marR="37320" marT="37320" marB="37320"/>
                </a:tc>
                <a:tc>
                  <a:txBody>
                    <a:bodyPr/>
                    <a:lstStyle/>
                    <a:p>
                      <a:pPr marL="0" marR="0">
                        <a:lnSpc>
                          <a:spcPct val="115000"/>
                        </a:lnSpc>
                        <a:spcBef>
                          <a:spcPts val="0"/>
                        </a:spcBef>
                        <a:spcAft>
                          <a:spcPts val="0"/>
                        </a:spcAft>
                      </a:pPr>
                      <a:r>
                        <a:rPr lang="en-US" sz="1000">
                          <a:effectLst/>
                        </a:rPr>
                        <a:t>Emerging and Future Directions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Reading 13</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831146927"/>
                  </a:ext>
                </a:extLst>
              </a:tr>
              <a:tr h="293968">
                <a:tc>
                  <a:txBody>
                    <a:bodyPr/>
                    <a:lstStyle/>
                    <a:p>
                      <a:pPr marL="0" marR="0">
                        <a:lnSpc>
                          <a:spcPct val="115000"/>
                        </a:lnSpc>
                        <a:spcBef>
                          <a:spcPts val="0"/>
                        </a:spcBef>
                        <a:spcAft>
                          <a:spcPts val="0"/>
                        </a:spcAft>
                      </a:pPr>
                      <a:r>
                        <a:rPr lang="en-US" sz="1000" dirty="0">
                          <a:effectLst/>
                          <a:latin typeface="Arial" panose="020B0604020202020204" pitchFamily="34" charset="0"/>
                          <a:ea typeface="Malgun Gothic" panose="020B0503020000020004" pitchFamily="34" charset="-127"/>
                        </a:rPr>
                        <a:t>12/13</a:t>
                      </a:r>
                    </a:p>
                  </a:txBody>
                  <a:tcPr marL="37320" marR="37320" marT="37320" marB="37320"/>
                </a:tc>
                <a:tc>
                  <a:txBody>
                    <a:bodyPr/>
                    <a:lstStyle/>
                    <a:p>
                      <a:pPr marL="0" marR="0">
                        <a:lnSpc>
                          <a:spcPct val="115000"/>
                        </a:lnSpc>
                        <a:spcBef>
                          <a:spcPts val="0"/>
                        </a:spcBef>
                        <a:spcAft>
                          <a:spcPts val="0"/>
                        </a:spcAft>
                      </a:pPr>
                      <a:r>
                        <a:rPr lang="en-US" sz="1000">
                          <a:effectLst/>
                        </a:rPr>
                        <a:t>Final project presentation 1</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a:effectLst/>
                        </a:rPr>
                        <a:t> </a:t>
                      </a:r>
                      <a:endParaRPr lang="en-US" sz="1000">
                        <a:effectLst/>
                        <a:latin typeface="Arial" panose="020B0604020202020204" pitchFamily="34" charset="0"/>
                        <a:ea typeface="Malgun Gothic" panose="020B0503020000020004" pitchFamily="34" charset="-127"/>
                      </a:endParaRPr>
                    </a:p>
                  </a:txBody>
                  <a:tcPr marL="37320" marR="37320" marT="37320" marB="37320"/>
                </a:tc>
                <a:tc>
                  <a:txBody>
                    <a:bodyPr/>
                    <a:lstStyle/>
                    <a:p>
                      <a:pPr marL="0" marR="0">
                        <a:lnSpc>
                          <a:spcPct val="115000"/>
                        </a:lnSpc>
                        <a:spcBef>
                          <a:spcPts val="0"/>
                        </a:spcBef>
                        <a:spcAft>
                          <a:spcPts val="0"/>
                        </a:spcAft>
                      </a:pPr>
                      <a:r>
                        <a:rPr lang="en-US" sz="1000" dirty="0">
                          <a:effectLst/>
                        </a:rPr>
                        <a:t> </a:t>
                      </a:r>
                      <a:endParaRPr lang="en-US" sz="1000" dirty="0">
                        <a:effectLst/>
                        <a:latin typeface="Arial" panose="020B0604020202020204" pitchFamily="34" charset="0"/>
                        <a:ea typeface="Malgun Gothic" panose="020B0503020000020004" pitchFamily="34" charset="-127"/>
                      </a:endParaRPr>
                    </a:p>
                  </a:txBody>
                  <a:tcPr marL="37320" marR="37320" marT="37320" marB="37320"/>
                </a:tc>
                <a:extLst>
                  <a:ext uri="{0D108BD9-81ED-4DB2-BD59-A6C34878D82A}">
                    <a16:rowId xmlns:a16="http://schemas.microsoft.com/office/drawing/2014/main" val="1307293042"/>
                  </a:ext>
                </a:extLst>
              </a:tr>
            </a:tbl>
          </a:graphicData>
        </a:graphic>
      </p:graphicFrame>
    </p:spTree>
    <p:extLst>
      <p:ext uri="{BB962C8B-B14F-4D97-AF65-F5344CB8AC3E}">
        <p14:creationId xmlns:p14="http://schemas.microsoft.com/office/powerpoint/2010/main" val="1370148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Society has multiple interconnected goals and challenges</a:t>
            </a:r>
            <a:endParaRPr/>
          </a:p>
        </p:txBody>
      </p:sp>
      <p:grpSp>
        <p:nvGrpSpPr>
          <p:cNvPr id="75" name="Google Shape;75;p3"/>
          <p:cNvGrpSpPr/>
          <p:nvPr/>
        </p:nvGrpSpPr>
        <p:grpSpPr>
          <a:xfrm>
            <a:off x="975590" y="1339028"/>
            <a:ext cx="10816610" cy="978913"/>
            <a:chOff x="1133559" y="1661027"/>
            <a:chExt cx="10601241" cy="978913"/>
          </a:xfrm>
        </p:grpSpPr>
        <p:sp>
          <p:nvSpPr>
            <p:cNvPr id="76" name="Google Shape;76;p3"/>
            <p:cNvSpPr/>
            <p:nvPr/>
          </p:nvSpPr>
          <p:spPr>
            <a:xfrm>
              <a:off x="1155783" y="1671399"/>
              <a:ext cx="10579017" cy="968541"/>
            </a:xfrm>
            <a:prstGeom prst="homePlate">
              <a:avLst>
                <a:gd name="adj" fmla="val 36676"/>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77" name="Google Shape;77;p3"/>
            <p:cNvSpPr/>
            <p:nvPr/>
          </p:nvSpPr>
          <p:spPr>
            <a:xfrm>
              <a:off x="2914734" y="1838827"/>
              <a:ext cx="8327440" cy="623248"/>
            </a:xfrm>
            <a:prstGeom prst="rect">
              <a:avLst/>
            </a:prstGeom>
            <a:noFill/>
            <a:ln>
              <a:noFill/>
            </a:ln>
          </p:spPr>
          <p:txBody>
            <a:bodyPr spcFirstLastPara="1" wrap="square" lIns="0" tIns="0" rIns="0" bIns="0" anchor="t" anchorCtr="0">
              <a:spAutoFit/>
            </a:bodyPr>
            <a:lstStyle/>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Increased food production is required to feed a world of 8 billion by 2030, 9 billion by 2050</a:t>
              </a:r>
              <a:endParaRPr sz="1400" b="0" i="0" u="none" strike="noStrike" cap="none">
                <a:solidFill>
                  <a:srgbClr val="000000"/>
                </a:solidFill>
                <a:latin typeface="Arial"/>
                <a:ea typeface="Arial"/>
                <a:cs typeface="Arial"/>
                <a:sym typeface="Arial"/>
              </a:endParaRPr>
            </a:p>
            <a:p>
              <a:pPr marL="193675" marR="0" lvl="1" indent="-73025" algn="l" rtl="0">
                <a:lnSpc>
                  <a:spcPct val="90000"/>
                </a:lnSpc>
                <a:spcBef>
                  <a:spcPts val="0"/>
                </a:spcBef>
                <a:spcAft>
                  <a:spcPts val="0"/>
                </a:spcAft>
                <a:buClr>
                  <a:schemeClr val="dk2"/>
                </a:buClr>
                <a:buSzPts val="1875"/>
                <a:buFont typeface="Arial"/>
                <a:buNone/>
              </a:pPr>
              <a:endParaRPr sz="1500" b="0" i="0" u="none" strike="noStrike" cap="none">
                <a:solidFill>
                  <a:schemeClr val="dk1"/>
                </a:solidFill>
                <a:latin typeface="Arial"/>
                <a:ea typeface="Arial"/>
                <a:cs typeface="Arial"/>
                <a:sym typeface="Arial"/>
              </a:endParaRPr>
            </a:p>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Increased dependence on food trade exposes countries to water stress impacts abroad</a:t>
              </a:r>
              <a:endParaRPr sz="1400" b="0" i="0" u="none" strike="noStrike" cap="none">
                <a:solidFill>
                  <a:srgbClr val="000000"/>
                </a:solidFill>
                <a:latin typeface="Arial"/>
                <a:ea typeface="Arial"/>
                <a:cs typeface="Arial"/>
                <a:sym typeface="Arial"/>
              </a:endParaRPr>
            </a:p>
          </p:txBody>
        </p:sp>
        <p:pic>
          <p:nvPicPr>
            <p:cNvPr id="78" name="Google Shape;78;p3" descr="MP900384694[1]"/>
            <p:cNvPicPr preferRelativeResize="0"/>
            <p:nvPr/>
          </p:nvPicPr>
          <p:blipFill rotWithShape="1">
            <a:blip r:embed="rId3">
              <a:alphaModFix/>
            </a:blip>
            <a:srcRect l="-899" t="8276" r="-1480" b="20687"/>
            <a:stretch/>
          </p:blipFill>
          <p:spPr>
            <a:xfrm>
              <a:off x="1133559" y="1661027"/>
              <a:ext cx="1603040" cy="978913"/>
            </a:xfrm>
            <a:prstGeom prst="rect">
              <a:avLst/>
            </a:prstGeom>
            <a:noFill/>
            <a:ln>
              <a:noFill/>
            </a:ln>
          </p:spPr>
        </p:pic>
        <p:sp>
          <p:nvSpPr>
            <p:cNvPr id="79" name="Google Shape;79;p3"/>
            <p:cNvSpPr/>
            <p:nvPr/>
          </p:nvSpPr>
          <p:spPr>
            <a:xfrm>
              <a:off x="1155073" y="2154900"/>
              <a:ext cx="1545053" cy="468362"/>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80" name="Google Shape;80;p3"/>
            <p:cNvSpPr/>
            <p:nvPr/>
          </p:nvSpPr>
          <p:spPr>
            <a:xfrm>
              <a:off x="1165097" y="2246631"/>
              <a:ext cx="1523502" cy="21544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Food security</a:t>
              </a:r>
              <a:endParaRPr sz="1400" b="0" i="0" u="none" strike="noStrike" cap="none">
                <a:solidFill>
                  <a:srgbClr val="000000"/>
                </a:solidFill>
                <a:latin typeface="Arial"/>
                <a:ea typeface="Arial"/>
                <a:cs typeface="Arial"/>
                <a:sym typeface="Arial"/>
              </a:endParaRPr>
            </a:p>
          </p:txBody>
        </p:sp>
      </p:grpSp>
      <p:grpSp>
        <p:nvGrpSpPr>
          <p:cNvPr id="81" name="Google Shape;81;p3"/>
          <p:cNvGrpSpPr/>
          <p:nvPr/>
        </p:nvGrpSpPr>
        <p:grpSpPr>
          <a:xfrm>
            <a:off x="986029" y="3492169"/>
            <a:ext cx="10793934" cy="968541"/>
            <a:chOff x="1155783" y="3546083"/>
            <a:chExt cx="10579016" cy="968541"/>
          </a:xfrm>
        </p:grpSpPr>
        <p:sp>
          <p:nvSpPr>
            <p:cNvPr id="82" name="Google Shape;82;p3"/>
            <p:cNvSpPr/>
            <p:nvPr/>
          </p:nvSpPr>
          <p:spPr>
            <a:xfrm>
              <a:off x="1155783" y="3546083"/>
              <a:ext cx="10579016" cy="968541"/>
            </a:xfrm>
            <a:prstGeom prst="homePlate">
              <a:avLst>
                <a:gd name="adj" fmla="val 36676"/>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83" name="Google Shape;83;p3"/>
            <p:cNvSpPr/>
            <p:nvPr/>
          </p:nvSpPr>
          <p:spPr>
            <a:xfrm>
              <a:off x="2943309" y="3638915"/>
              <a:ext cx="8286165" cy="830997"/>
            </a:xfrm>
            <a:prstGeom prst="rect">
              <a:avLst/>
            </a:prstGeom>
            <a:noFill/>
            <a:ln>
              <a:noFill/>
            </a:ln>
          </p:spPr>
          <p:txBody>
            <a:bodyPr spcFirstLastPara="1" wrap="square" lIns="0" tIns="0" rIns="0" bIns="0" anchor="t" anchorCtr="0">
              <a:spAutoFit/>
            </a:bodyPr>
            <a:lstStyle/>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Cheap, carbon-intensive energy sources may support short-term energy security in some regions, but this contributes to long-term climate change, poor air quality, and cooling water demands</a:t>
              </a:r>
              <a:endParaRPr sz="1400" b="0" i="0" u="none" strike="noStrike" cap="none">
                <a:solidFill>
                  <a:srgbClr val="000000"/>
                </a:solidFill>
                <a:latin typeface="Arial"/>
                <a:ea typeface="Arial"/>
                <a:cs typeface="Arial"/>
                <a:sym typeface="Arial"/>
              </a:endParaRPr>
            </a:p>
            <a:p>
              <a:pPr marL="193675" marR="0" lvl="1" indent="-73025" algn="l" rtl="0">
                <a:lnSpc>
                  <a:spcPct val="90000"/>
                </a:lnSpc>
                <a:spcBef>
                  <a:spcPts val="0"/>
                </a:spcBef>
                <a:spcAft>
                  <a:spcPts val="0"/>
                </a:spcAft>
                <a:buClr>
                  <a:schemeClr val="dk2"/>
                </a:buClr>
                <a:buSzPts val="1875"/>
                <a:buFont typeface="Arial"/>
                <a:buNone/>
              </a:pPr>
              <a:endParaRPr sz="1500" b="0" i="0" u="none" strike="noStrike" cap="none">
                <a:solidFill>
                  <a:schemeClr val="dk1"/>
                </a:solidFill>
                <a:latin typeface="Arial"/>
                <a:ea typeface="Arial"/>
                <a:cs typeface="Arial"/>
                <a:sym typeface="Arial"/>
              </a:endParaRPr>
            </a:p>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Trade-offs between water and energy requires complex, integrated management</a:t>
              </a:r>
              <a:endParaRPr sz="1400" b="0" i="0" u="none" strike="noStrike" cap="none">
                <a:solidFill>
                  <a:srgbClr val="000000"/>
                </a:solidFill>
                <a:latin typeface="Arial"/>
                <a:ea typeface="Arial"/>
                <a:cs typeface="Arial"/>
                <a:sym typeface="Arial"/>
              </a:endParaRPr>
            </a:p>
          </p:txBody>
        </p:sp>
        <p:pic>
          <p:nvPicPr>
            <p:cNvPr id="84" name="Google Shape;84;p3" descr="MP900185095[1]"/>
            <p:cNvPicPr preferRelativeResize="0"/>
            <p:nvPr/>
          </p:nvPicPr>
          <p:blipFill rotWithShape="1">
            <a:blip r:embed="rId4">
              <a:alphaModFix/>
            </a:blip>
            <a:srcRect/>
            <a:stretch/>
          </p:blipFill>
          <p:spPr>
            <a:xfrm>
              <a:off x="1155783" y="3549452"/>
              <a:ext cx="1562182" cy="965172"/>
            </a:xfrm>
            <a:prstGeom prst="rect">
              <a:avLst/>
            </a:prstGeom>
            <a:noFill/>
            <a:ln>
              <a:noFill/>
            </a:ln>
          </p:spPr>
        </p:pic>
        <p:sp>
          <p:nvSpPr>
            <p:cNvPr id="85" name="Google Shape;85;p3"/>
            <p:cNvSpPr/>
            <p:nvPr/>
          </p:nvSpPr>
          <p:spPr>
            <a:xfrm>
              <a:off x="1167067" y="4032237"/>
              <a:ext cx="1533525" cy="472019"/>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86" name="Google Shape;86;p3"/>
            <p:cNvSpPr/>
            <p:nvPr/>
          </p:nvSpPr>
          <p:spPr>
            <a:xfrm>
              <a:off x="1171083" y="4185912"/>
              <a:ext cx="1543008" cy="215444"/>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Energy security</a:t>
              </a:r>
              <a:endParaRPr sz="1400" b="0" i="0" u="none" strike="noStrike" cap="none">
                <a:solidFill>
                  <a:srgbClr val="000000"/>
                </a:solidFill>
                <a:latin typeface="Arial"/>
                <a:ea typeface="Arial"/>
                <a:cs typeface="Arial"/>
                <a:sym typeface="Arial"/>
              </a:endParaRPr>
            </a:p>
          </p:txBody>
        </p:sp>
      </p:grpSp>
      <p:grpSp>
        <p:nvGrpSpPr>
          <p:cNvPr id="87" name="Google Shape;87;p3"/>
          <p:cNvGrpSpPr/>
          <p:nvPr/>
        </p:nvGrpSpPr>
        <p:grpSpPr>
          <a:xfrm>
            <a:off x="983741" y="4564174"/>
            <a:ext cx="10794384" cy="987594"/>
            <a:chOff x="1151807" y="4687463"/>
            <a:chExt cx="10627528" cy="987594"/>
          </a:xfrm>
        </p:grpSpPr>
        <p:grpSp>
          <p:nvGrpSpPr>
            <p:cNvPr id="88" name="Google Shape;88;p3"/>
            <p:cNvGrpSpPr/>
            <p:nvPr/>
          </p:nvGrpSpPr>
          <p:grpSpPr>
            <a:xfrm>
              <a:off x="1151807" y="4687463"/>
              <a:ext cx="10627528" cy="987594"/>
              <a:chOff x="1116381" y="5155377"/>
              <a:chExt cx="10627528" cy="987594"/>
            </a:xfrm>
          </p:grpSpPr>
          <p:grpSp>
            <p:nvGrpSpPr>
              <p:cNvPr id="89" name="Google Shape;89;p3"/>
              <p:cNvGrpSpPr/>
              <p:nvPr/>
            </p:nvGrpSpPr>
            <p:grpSpPr>
              <a:xfrm>
                <a:off x="1120442" y="5155377"/>
                <a:ext cx="10623467" cy="987594"/>
                <a:chOff x="1111333" y="4818862"/>
                <a:chExt cx="10623467" cy="987594"/>
              </a:xfrm>
            </p:grpSpPr>
            <p:sp>
              <p:nvSpPr>
                <p:cNvPr id="90" name="Google Shape;90;p3"/>
                <p:cNvSpPr/>
                <p:nvPr/>
              </p:nvSpPr>
              <p:spPr>
                <a:xfrm>
                  <a:off x="1111333" y="4837912"/>
                  <a:ext cx="10623467" cy="968544"/>
                </a:xfrm>
                <a:prstGeom prst="homePlate">
                  <a:avLst>
                    <a:gd name="adj" fmla="val 36676"/>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91" name="Google Shape;91;p3"/>
                <p:cNvSpPr/>
                <p:nvPr/>
              </p:nvSpPr>
              <p:spPr>
                <a:xfrm>
                  <a:off x="2905172" y="4961609"/>
                  <a:ext cx="8601549" cy="844847"/>
                </a:xfrm>
                <a:prstGeom prst="rect">
                  <a:avLst/>
                </a:prstGeom>
                <a:noFill/>
                <a:ln>
                  <a:noFill/>
                </a:ln>
              </p:spPr>
              <p:txBody>
                <a:bodyPr spcFirstLastPara="1" wrap="square" lIns="0" tIns="0" rIns="0" bIns="0" anchor="t" anchorCtr="0">
                  <a:spAutoFit/>
                </a:bodyPr>
                <a:lstStyle/>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Climate change affects human health for example, by increasing airborne allergens that cause asthma</a:t>
                  </a:r>
                  <a:endParaRPr/>
                </a:p>
                <a:p>
                  <a:pPr marL="193675" marR="0" lvl="1" indent="-73025" algn="l" rtl="0">
                    <a:lnSpc>
                      <a:spcPct val="90000"/>
                    </a:lnSpc>
                    <a:spcBef>
                      <a:spcPts val="0"/>
                    </a:spcBef>
                    <a:spcAft>
                      <a:spcPts val="0"/>
                    </a:spcAft>
                    <a:buClr>
                      <a:schemeClr val="dk2"/>
                    </a:buClr>
                    <a:buSzPts val="1875"/>
                    <a:buFont typeface="Arial"/>
                    <a:buNone/>
                  </a:pPr>
                  <a:endParaRPr sz="1600" b="0" i="0" u="none" strike="noStrike" cap="none">
                    <a:solidFill>
                      <a:srgbClr val="000000"/>
                    </a:solidFill>
                    <a:latin typeface="Arial"/>
                    <a:ea typeface="Arial"/>
                    <a:cs typeface="Arial"/>
                    <a:sym typeface="Arial"/>
                  </a:endParaRPr>
                </a:p>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Consumption of fossil fuels also release local air pollutant emissions that harm human health</a:t>
                  </a:r>
                  <a:endParaRPr/>
                </a:p>
              </p:txBody>
            </p:sp>
            <p:pic>
              <p:nvPicPr>
                <p:cNvPr id="92" name="Google Shape;92;p3" descr="MP910218765[1]"/>
                <p:cNvPicPr preferRelativeResize="0"/>
                <p:nvPr/>
              </p:nvPicPr>
              <p:blipFill rotWithShape="1">
                <a:blip r:embed="rId5">
                  <a:alphaModFix/>
                </a:blip>
                <a:srcRect/>
                <a:stretch/>
              </p:blipFill>
              <p:spPr>
                <a:xfrm>
                  <a:off x="1120859" y="4818862"/>
                  <a:ext cx="1567614" cy="987594"/>
                </a:xfrm>
                <a:prstGeom prst="rect">
                  <a:avLst/>
                </a:prstGeom>
                <a:noFill/>
                <a:ln>
                  <a:noFill/>
                </a:ln>
              </p:spPr>
            </p:pic>
          </p:grpSp>
          <p:sp>
            <p:nvSpPr>
              <p:cNvPr id="93" name="Google Shape;93;p3"/>
              <p:cNvSpPr/>
              <p:nvPr/>
            </p:nvSpPr>
            <p:spPr>
              <a:xfrm>
                <a:off x="1116381" y="5590310"/>
                <a:ext cx="1577140" cy="519865"/>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grpSp>
        <p:sp>
          <p:nvSpPr>
            <p:cNvPr id="94" name="Google Shape;94;p3"/>
            <p:cNvSpPr/>
            <p:nvPr/>
          </p:nvSpPr>
          <p:spPr>
            <a:xfrm>
              <a:off x="1343819" y="5166843"/>
              <a:ext cx="1249363" cy="430887"/>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Air quality and human health</a:t>
              </a:r>
              <a:endParaRPr sz="1400" b="0" i="0" u="none" strike="noStrike" cap="none">
                <a:solidFill>
                  <a:srgbClr val="000000"/>
                </a:solidFill>
                <a:latin typeface="Arial"/>
                <a:ea typeface="Arial"/>
                <a:cs typeface="Arial"/>
                <a:sym typeface="Arial"/>
              </a:endParaRPr>
            </a:p>
          </p:txBody>
        </p:sp>
      </p:grpSp>
      <p:grpSp>
        <p:nvGrpSpPr>
          <p:cNvPr id="95" name="Google Shape;95;p3"/>
          <p:cNvGrpSpPr/>
          <p:nvPr/>
        </p:nvGrpSpPr>
        <p:grpSpPr>
          <a:xfrm>
            <a:off x="971480" y="2401213"/>
            <a:ext cx="10826996" cy="970182"/>
            <a:chOff x="971480" y="2451023"/>
            <a:chExt cx="10826996" cy="970182"/>
          </a:xfrm>
        </p:grpSpPr>
        <p:grpSp>
          <p:nvGrpSpPr>
            <p:cNvPr id="96" name="Google Shape;96;p3"/>
            <p:cNvGrpSpPr/>
            <p:nvPr/>
          </p:nvGrpSpPr>
          <p:grpSpPr>
            <a:xfrm>
              <a:off x="1007768" y="2452661"/>
              <a:ext cx="10790708" cy="968544"/>
              <a:chOff x="1111333" y="4837912"/>
              <a:chExt cx="10623467" cy="968544"/>
            </a:xfrm>
          </p:grpSpPr>
          <p:sp>
            <p:nvSpPr>
              <p:cNvPr id="97" name="Google Shape;97;p3"/>
              <p:cNvSpPr/>
              <p:nvPr/>
            </p:nvSpPr>
            <p:spPr>
              <a:xfrm>
                <a:off x="1111333" y="4837912"/>
                <a:ext cx="10623467" cy="968544"/>
              </a:xfrm>
              <a:prstGeom prst="homePlate">
                <a:avLst>
                  <a:gd name="adj" fmla="val 36676"/>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98" name="Google Shape;98;p3"/>
              <p:cNvSpPr/>
              <p:nvPr/>
            </p:nvSpPr>
            <p:spPr>
              <a:xfrm>
                <a:off x="2895184" y="4973210"/>
                <a:ext cx="8334290" cy="830997"/>
              </a:xfrm>
              <a:prstGeom prst="rect">
                <a:avLst/>
              </a:prstGeom>
              <a:noFill/>
              <a:ln>
                <a:noFill/>
              </a:ln>
            </p:spPr>
            <p:txBody>
              <a:bodyPr spcFirstLastPara="1" wrap="square" lIns="0" tIns="0" rIns="0" bIns="0" anchor="t" anchorCtr="0">
                <a:spAutoFit/>
              </a:bodyPr>
              <a:lstStyle/>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Irrigation for crops creates scarcity and competition among water users (e.g., agriculture and energy), unsustainable groundwater depletion, and ecosystem impacts</a:t>
                </a:r>
                <a:endParaRPr sz="1500" b="0" i="0" u="none" strike="noStrike" cap="none">
                  <a:solidFill>
                    <a:schemeClr val="dk1"/>
                  </a:solidFill>
                  <a:latin typeface="Arial"/>
                  <a:ea typeface="Arial"/>
                  <a:cs typeface="Arial"/>
                  <a:sym typeface="Arial"/>
                </a:endParaRPr>
              </a:p>
              <a:p>
                <a:pPr marL="1587" marR="0" lvl="1" indent="0" algn="l" rtl="0">
                  <a:lnSpc>
                    <a:spcPct val="90000"/>
                  </a:lnSpc>
                  <a:spcBef>
                    <a:spcPts val="0"/>
                  </a:spcBef>
                  <a:spcAft>
                    <a:spcPts val="0"/>
                  </a:spcAft>
                  <a:buClr>
                    <a:schemeClr val="dk2"/>
                  </a:buClr>
                  <a:buSzPts val="1875"/>
                  <a:buFont typeface="Arial"/>
                  <a:buNone/>
                </a:pPr>
                <a:endParaRPr sz="1500" b="0" i="0" u="none" strike="noStrike" cap="none">
                  <a:solidFill>
                    <a:schemeClr val="dk1"/>
                  </a:solidFill>
                  <a:latin typeface="Arial"/>
                  <a:ea typeface="Arial"/>
                  <a:cs typeface="Arial"/>
                  <a:sym typeface="Arial"/>
                </a:endParaRPr>
              </a:p>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Climate change is worsening flood, drought, and asset (e.g., power plant) risks</a:t>
                </a:r>
                <a:endParaRPr sz="1500" b="0" i="0" u="none" strike="noStrike" cap="none">
                  <a:solidFill>
                    <a:schemeClr val="dk1"/>
                  </a:solidFill>
                  <a:latin typeface="Arial"/>
                  <a:ea typeface="Arial"/>
                  <a:cs typeface="Arial"/>
                  <a:sym typeface="Arial"/>
                </a:endParaRPr>
              </a:p>
            </p:txBody>
          </p:sp>
        </p:grpSp>
        <p:pic>
          <p:nvPicPr>
            <p:cNvPr id="99" name="Google Shape;99;p3" descr="A boat in a body of water&#10;&#10;Description automatically generated with medium confidence"/>
            <p:cNvPicPr preferRelativeResize="0"/>
            <p:nvPr/>
          </p:nvPicPr>
          <p:blipFill rotWithShape="1">
            <a:blip r:embed="rId6">
              <a:alphaModFix/>
            </a:blip>
            <a:srcRect/>
            <a:stretch/>
          </p:blipFill>
          <p:spPr>
            <a:xfrm>
              <a:off x="975590" y="2451023"/>
              <a:ext cx="1635606" cy="957722"/>
            </a:xfrm>
            <a:prstGeom prst="rect">
              <a:avLst/>
            </a:prstGeom>
            <a:noFill/>
            <a:ln>
              <a:noFill/>
            </a:ln>
          </p:spPr>
        </p:pic>
        <p:sp>
          <p:nvSpPr>
            <p:cNvPr id="100" name="Google Shape;100;p3"/>
            <p:cNvSpPr/>
            <p:nvPr/>
          </p:nvSpPr>
          <p:spPr>
            <a:xfrm>
              <a:off x="997542" y="2950164"/>
              <a:ext cx="1582406" cy="441658"/>
            </a:xfrm>
            <a:prstGeom prst="rect">
              <a:avLst/>
            </a:prstGeom>
            <a:solidFill>
              <a:schemeClr val="dk1">
                <a:alpha val="29411"/>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101" name="Google Shape;101;p3"/>
            <p:cNvSpPr/>
            <p:nvPr/>
          </p:nvSpPr>
          <p:spPr>
            <a:xfrm>
              <a:off x="971480" y="3070412"/>
              <a:ext cx="1601892" cy="215445"/>
            </a:xfrm>
            <a:prstGeom prst="rect">
              <a:avLst/>
            </a:prstGeom>
            <a:noFill/>
            <a:ln>
              <a:noFill/>
            </a:ln>
          </p:spPr>
          <p:txBody>
            <a:bodyPr spcFirstLastPara="1" wrap="square" lIns="0" tIns="0" rIns="0" bIns="0" anchor="b"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Water security</a:t>
              </a:r>
              <a:endParaRPr sz="1400" b="0" i="0" u="none" strike="noStrike" cap="none">
                <a:solidFill>
                  <a:srgbClr val="000000"/>
                </a:solidFill>
                <a:latin typeface="Arial"/>
                <a:ea typeface="Arial"/>
                <a:cs typeface="Arial"/>
                <a:sym typeface="Arial"/>
              </a:endParaRPr>
            </a:p>
          </p:txBody>
        </p:sp>
      </p:grpSp>
      <p:grpSp>
        <p:nvGrpSpPr>
          <p:cNvPr id="102" name="Google Shape;102;p3"/>
          <p:cNvGrpSpPr/>
          <p:nvPr/>
        </p:nvGrpSpPr>
        <p:grpSpPr>
          <a:xfrm>
            <a:off x="965107" y="5674282"/>
            <a:ext cx="10813019" cy="1041210"/>
            <a:chOff x="1002931" y="5815934"/>
            <a:chExt cx="10813019" cy="1041210"/>
          </a:xfrm>
        </p:grpSpPr>
        <p:grpSp>
          <p:nvGrpSpPr>
            <p:cNvPr id="103" name="Google Shape;103;p3"/>
            <p:cNvGrpSpPr/>
            <p:nvPr/>
          </p:nvGrpSpPr>
          <p:grpSpPr>
            <a:xfrm>
              <a:off x="1002931" y="5815934"/>
              <a:ext cx="10813019" cy="1041210"/>
              <a:chOff x="1155783" y="1671399"/>
              <a:chExt cx="10579017" cy="1041210"/>
            </a:xfrm>
          </p:grpSpPr>
          <p:sp>
            <p:nvSpPr>
              <p:cNvPr id="104" name="Google Shape;104;p3"/>
              <p:cNvSpPr/>
              <p:nvPr/>
            </p:nvSpPr>
            <p:spPr>
              <a:xfrm>
                <a:off x="1155783" y="1671399"/>
                <a:ext cx="10579017" cy="1041210"/>
              </a:xfrm>
              <a:prstGeom prst="homePlate">
                <a:avLst>
                  <a:gd name="adj" fmla="val 36676"/>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sp>
            <p:nvSpPr>
              <p:cNvPr id="105" name="Google Shape;105;p3"/>
              <p:cNvSpPr/>
              <p:nvPr/>
            </p:nvSpPr>
            <p:spPr>
              <a:xfrm>
                <a:off x="2914734" y="1838827"/>
                <a:ext cx="8602804" cy="830997"/>
              </a:xfrm>
              <a:prstGeom prst="rect">
                <a:avLst/>
              </a:prstGeom>
              <a:noFill/>
              <a:ln>
                <a:noFill/>
              </a:ln>
            </p:spPr>
            <p:txBody>
              <a:bodyPr spcFirstLastPara="1" wrap="square" lIns="0" tIns="0" rIns="0" bIns="0" anchor="t" anchorCtr="0">
                <a:spAutoFit/>
              </a:bodyPr>
              <a:lstStyle/>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Humans are warming the planet by producing energy and land use change emissions</a:t>
                </a:r>
                <a:endParaRPr sz="1500" b="0" i="0" u="none" strike="noStrike" cap="none">
                  <a:solidFill>
                    <a:schemeClr val="dk1"/>
                  </a:solidFill>
                  <a:latin typeface="Arial"/>
                  <a:ea typeface="Arial"/>
                  <a:cs typeface="Arial"/>
                  <a:sym typeface="Arial"/>
                </a:endParaRPr>
              </a:p>
              <a:p>
                <a:pPr marL="193675" marR="0" lvl="1" indent="-73025" algn="l" rtl="0">
                  <a:lnSpc>
                    <a:spcPct val="90000"/>
                  </a:lnSpc>
                  <a:spcBef>
                    <a:spcPts val="0"/>
                  </a:spcBef>
                  <a:spcAft>
                    <a:spcPts val="0"/>
                  </a:spcAft>
                  <a:buClr>
                    <a:schemeClr val="dk2"/>
                  </a:buClr>
                  <a:buSzPts val="1875"/>
                  <a:buFont typeface="Arial"/>
                  <a:buNone/>
                </a:pPr>
                <a:endParaRPr sz="1500" b="0" i="0" u="none" strike="noStrike" cap="none">
                  <a:solidFill>
                    <a:schemeClr val="dk1"/>
                  </a:solidFill>
                  <a:latin typeface="Arial"/>
                  <a:ea typeface="Arial"/>
                  <a:cs typeface="Arial"/>
                  <a:sym typeface="Arial"/>
                </a:endParaRPr>
              </a:p>
              <a:p>
                <a:pPr marL="193675" marR="0" lvl="1" indent="-192088" algn="l" rtl="0">
                  <a:lnSpc>
                    <a:spcPct val="90000"/>
                  </a:lnSpc>
                  <a:spcBef>
                    <a:spcPts val="0"/>
                  </a:spcBef>
                  <a:spcAft>
                    <a:spcPts val="0"/>
                  </a:spcAft>
                  <a:buClr>
                    <a:schemeClr val="dk2"/>
                  </a:buClr>
                  <a:buSzPts val="1875"/>
                  <a:buFont typeface="Arial"/>
                  <a:buChar char="▪"/>
                </a:pPr>
                <a:r>
                  <a:rPr lang="en-US" sz="1500" b="0" i="0" u="none" strike="noStrike" cap="none">
                    <a:solidFill>
                      <a:schemeClr val="dk1"/>
                    </a:solidFill>
                    <a:latin typeface="Arial"/>
                    <a:ea typeface="Arial"/>
                    <a:cs typeface="Arial"/>
                    <a:sym typeface="Arial"/>
                  </a:rPr>
                  <a:t>This creates steep risks for ecosystems (e.g., via drought) and human infrastructure (e.g., via floods, wildfires, hurricanes, sea level rise, etc.) that affect our ability to produce food and power</a:t>
                </a:r>
                <a:endParaRPr sz="1500" b="0" i="0" u="none" strike="noStrike" cap="none">
                  <a:solidFill>
                    <a:schemeClr val="dk1"/>
                  </a:solidFill>
                  <a:latin typeface="Arial"/>
                  <a:ea typeface="Arial"/>
                  <a:cs typeface="Arial"/>
                  <a:sym typeface="Arial"/>
                </a:endParaRPr>
              </a:p>
            </p:txBody>
          </p:sp>
        </p:grpSp>
        <p:pic>
          <p:nvPicPr>
            <p:cNvPr id="106" name="Google Shape;106;p3" descr="A picture containing star, outdoor object, night sky&#10;&#10;Description automatically generated"/>
            <p:cNvPicPr preferRelativeResize="0"/>
            <p:nvPr/>
          </p:nvPicPr>
          <p:blipFill rotWithShape="1">
            <a:blip r:embed="rId7">
              <a:alphaModFix/>
            </a:blip>
            <a:srcRect/>
            <a:stretch/>
          </p:blipFill>
          <p:spPr>
            <a:xfrm>
              <a:off x="1021565" y="5815934"/>
              <a:ext cx="1589631" cy="1041209"/>
            </a:xfrm>
            <a:prstGeom prst="rect">
              <a:avLst/>
            </a:prstGeom>
            <a:noFill/>
            <a:ln>
              <a:noFill/>
            </a:ln>
          </p:spPr>
        </p:pic>
        <p:sp>
          <p:nvSpPr>
            <p:cNvPr id="107" name="Google Shape;107;p3"/>
            <p:cNvSpPr/>
            <p:nvPr/>
          </p:nvSpPr>
          <p:spPr>
            <a:xfrm>
              <a:off x="1206160" y="6513747"/>
              <a:ext cx="1311441" cy="215444"/>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Climate change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p:tgtEl>
                                          <p:spTgt spid="9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p:tgtEl>
                                          <p:spTgt spid="8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 calcmode="lin" valueType="num">
                                      <p:cBhvr additive="base">
                                        <p:cTn id="22" dur="500"/>
                                        <p:tgtEl>
                                          <p:spTgt spid="8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500"/>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Coupled Human-Earth Systems</a:t>
            </a:r>
            <a:endParaRPr/>
          </a:p>
        </p:txBody>
      </p:sp>
      <p:pic>
        <p:nvPicPr>
          <p:cNvPr id="114" name="Google Shape;114;p4" descr="Diagram&#10;&#10;Description automatically generated"/>
          <p:cNvPicPr preferRelativeResize="0"/>
          <p:nvPr/>
        </p:nvPicPr>
        <p:blipFill rotWithShape="1">
          <a:blip r:embed="rId3">
            <a:alphaModFix/>
          </a:blip>
          <a:srcRect/>
          <a:stretch/>
        </p:blipFill>
        <p:spPr>
          <a:xfrm>
            <a:off x="6549390" y="1278167"/>
            <a:ext cx="5402580" cy="5319484"/>
          </a:xfrm>
          <a:prstGeom prst="rect">
            <a:avLst/>
          </a:prstGeom>
          <a:noFill/>
          <a:ln>
            <a:noFill/>
          </a:ln>
        </p:spPr>
      </p:pic>
      <p:sp>
        <p:nvSpPr>
          <p:cNvPr id="115" name="Google Shape;115;p4"/>
          <p:cNvSpPr txBox="1">
            <a:spLocks noGrp="1"/>
          </p:cNvSpPr>
          <p:nvPr>
            <p:ph type="body" idx="1"/>
          </p:nvPr>
        </p:nvSpPr>
        <p:spPr>
          <a:xfrm>
            <a:off x="662941" y="1467650"/>
            <a:ext cx="54864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sz="2400"/>
              <a:t>The world we live in is a complex web of natural, built, and social systems (i.e., coupled human-earth systems)</a:t>
            </a:r>
            <a:endParaRPr/>
          </a:p>
          <a:p>
            <a:pPr marL="228600" lvl="0" indent="-228600" algn="l" rtl="0">
              <a:lnSpc>
                <a:spcPct val="100000"/>
              </a:lnSpc>
              <a:spcBef>
                <a:spcPts val="1000"/>
              </a:spcBef>
              <a:spcAft>
                <a:spcPts val="0"/>
              </a:spcAft>
              <a:buClr>
                <a:schemeClr val="dk1"/>
              </a:buClr>
              <a:buSzPts val="2400"/>
              <a:buChar char="•"/>
            </a:pPr>
            <a:r>
              <a:rPr lang="en-US" sz="2400"/>
              <a:t>Energy, water, land and other system elements are </a:t>
            </a:r>
            <a:r>
              <a:rPr lang="en-US" sz="2400" i="1"/>
              <a:t>highly</a:t>
            </a:r>
            <a:r>
              <a:rPr lang="en-US" sz="2400"/>
              <a:t> interconnected</a:t>
            </a:r>
            <a:endParaRPr/>
          </a:p>
          <a:p>
            <a:pPr marL="228600" lvl="0" indent="-228600" algn="l" rtl="0">
              <a:lnSpc>
                <a:spcPct val="100000"/>
              </a:lnSpc>
              <a:spcBef>
                <a:spcPts val="1000"/>
              </a:spcBef>
              <a:spcAft>
                <a:spcPts val="0"/>
              </a:spcAft>
              <a:buClr>
                <a:schemeClr val="dk1"/>
              </a:buClr>
              <a:buSzPts val="2400"/>
              <a:buChar char="•"/>
            </a:pPr>
            <a:r>
              <a:rPr lang="en-US" sz="2400"/>
              <a:t>Multiple climate and non-climate factors influence the way these systems behave and interact with one another</a:t>
            </a:r>
            <a:endParaRPr/>
          </a:p>
        </p:txBody>
      </p:sp>
      <p:pic>
        <p:nvPicPr>
          <p:cNvPr id="116" name="Google Shape;116;p4" descr="Diagram&#10;&#10;Description automatically generated"/>
          <p:cNvPicPr preferRelativeResize="0"/>
          <p:nvPr/>
        </p:nvPicPr>
        <p:blipFill rotWithShape="1">
          <a:blip r:embed="rId4">
            <a:alphaModFix/>
          </a:blip>
          <a:srcRect/>
          <a:stretch/>
        </p:blipFill>
        <p:spPr>
          <a:xfrm>
            <a:off x="6492240" y="1188720"/>
            <a:ext cx="5486400" cy="5394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5"/>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Some Examples of Complex Sectoral Interactions</a:t>
            </a:r>
            <a:endParaRPr/>
          </a:p>
        </p:txBody>
      </p:sp>
      <p:pic>
        <p:nvPicPr>
          <p:cNvPr id="123" name="Google Shape;123;p5" descr="Diagram&#10;&#10;Description automatically generated"/>
          <p:cNvPicPr preferRelativeResize="0"/>
          <p:nvPr/>
        </p:nvPicPr>
        <p:blipFill rotWithShape="1">
          <a:blip r:embed="rId3">
            <a:alphaModFix/>
          </a:blip>
          <a:srcRect/>
          <a:stretch/>
        </p:blipFill>
        <p:spPr>
          <a:xfrm>
            <a:off x="6492240" y="1188720"/>
            <a:ext cx="5486400" cy="5394960"/>
          </a:xfrm>
          <a:prstGeom prst="rect">
            <a:avLst/>
          </a:prstGeom>
          <a:noFill/>
          <a:ln>
            <a:noFill/>
          </a:ln>
        </p:spPr>
      </p:pic>
      <p:sp>
        <p:nvSpPr>
          <p:cNvPr id="124" name="Google Shape;124;p5"/>
          <p:cNvSpPr txBox="1">
            <a:spLocks noGrp="1"/>
          </p:cNvSpPr>
          <p:nvPr>
            <p:ph type="body" idx="1"/>
          </p:nvPr>
        </p:nvSpPr>
        <p:spPr>
          <a:xfrm>
            <a:off x="838200" y="1467651"/>
            <a:ext cx="5128260" cy="3256750"/>
          </a:xfrm>
          <a:prstGeom prst="rect">
            <a:avLst/>
          </a:prstGeom>
          <a:noFill/>
          <a:ln>
            <a:noFill/>
          </a:ln>
        </p:spPr>
        <p:txBody>
          <a:bodyPr spcFirstLastPara="1" wrap="square" lIns="91425" tIns="45700" rIns="91425" bIns="45700" anchor="t" anchorCtr="0">
            <a:normAutofit fontScale="85000" lnSpcReduction="10000"/>
          </a:bodyPr>
          <a:lstStyle/>
          <a:p>
            <a:pPr marL="228600" lvl="0" indent="-228600" algn="l" rtl="0">
              <a:lnSpc>
                <a:spcPct val="100000"/>
              </a:lnSpc>
              <a:spcBef>
                <a:spcPts val="0"/>
              </a:spcBef>
              <a:spcAft>
                <a:spcPts val="0"/>
              </a:spcAft>
              <a:buClr>
                <a:schemeClr val="dk1"/>
              </a:buClr>
              <a:buSzPct val="100000"/>
              <a:buChar char="•"/>
            </a:pPr>
            <a:r>
              <a:rPr lang="en-US" sz="2400"/>
              <a:t>Population grows, demanding more energy, land for food, and water for the food and energy</a:t>
            </a:r>
            <a:endParaRPr/>
          </a:p>
          <a:p>
            <a:pPr marL="228600" lvl="0" indent="-228600" algn="l" rtl="0">
              <a:lnSpc>
                <a:spcPct val="100000"/>
              </a:lnSpc>
              <a:spcBef>
                <a:spcPts val="1000"/>
              </a:spcBef>
              <a:spcAft>
                <a:spcPts val="0"/>
              </a:spcAft>
              <a:buClr>
                <a:schemeClr val="dk1"/>
              </a:buClr>
              <a:buSzPct val="100000"/>
              <a:buChar char="•"/>
            </a:pPr>
            <a:r>
              <a:rPr lang="en-US" sz="2400"/>
              <a:t>Humans produce more emissions, which alter climate, resulting in altered water availability and increasing energy system requirements</a:t>
            </a:r>
            <a:endParaRPr/>
          </a:p>
          <a:p>
            <a:pPr marL="228600" lvl="0" indent="-228600" algn="l" rtl="0">
              <a:lnSpc>
                <a:spcPct val="100000"/>
              </a:lnSpc>
              <a:spcBef>
                <a:spcPts val="1000"/>
              </a:spcBef>
              <a:spcAft>
                <a:spcPts val="0"/>
              </a:spcAft>
              <a:buClr>
                <a:schemeClr val="dk1"/>
              </a:buClr>
              <a:buSzPct val="100000"/>
              <a:buChar char="•"/>
            </a:pPr>
            <a:r>
              <a:rPr lang="en-US" sz="2400"/>
              <a:t>Tensions across water users (agriculture and energy) occur, requiring coordinated planning</a:t>
            </a:r>
            <a:endParaRPr/>
          </a:p>
        </p:txBody>
      </p:sp>
      <p:grpSp>
        <p:nvGrpSpPr>
          <p:cNvPr id="2" name="Group 1">
            <a:extLst>
              <a:ext uri="{FF2B5EF4-FFF2-40B4-BE49-F238E27FC236}">
                <a16:creationId xmlns:a16="http://schemas.microsoft.com/office/drawing/2014/main" id="{52080F37-49B0-4F37-BBDC-87B6C2A2D0B2}"/>
              </a:ext>
            </a:extLst>
          </p:cNvPr>
          <p:cNvGrpSpPr/>
          <p:nvPr/>
        </p:nvGrpSpPr>
        <p:grpSpPr>
          <a:xfrm>
            <a:off x="-3799928" y="4788179"/>
            <a:ext cx="3706739" cy="1634082"/>
            <a:chOff x="1255151" y="4934828"/>
            <a:chExt cx="3706739" cy="1634082"/>
          </a:xfrm>
        </p:grpSpPr>
        <p:graphicFrame>
          <p:nvGraphicFramePr>
            <p:cNvPr id="125" name="Google Shape;125;p5"/>
            <p:cNvGraphicFramePr/>
            <p:nvPr>
              <p:extLst>
                <p:ext uri="{D42A27DB-BD31-4B8C-83A1-F6EECF244321}">
                  <p14:modId xmlns:p14="http://schemas.microsoft.com/office/powerpoint/2010/main" val="2982820407"/>
                </p:ext>
              </p:extLst>
            </p:nvPr>
          </p:nvGraphicFramePr>
          <p:xfrm>
            <a:off x="1393190" y="5390350"/>
            <a:ext cx="3568700" cy="117856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just"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Feb 8</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Energy System (Dr. Gokul </a:t>
                        </a:r>
                        <a:r>
                          <a:rPr lang="en-US" sz="1100" u="none" strike="noStrike" cap="none" dirty="0" err="1">
                            <a:latin typeface="Calibri"/>
                            <a:ea typeface="Calibri"/>
                            <a:cs typeface="Calibri"/>
                            <a:sym typeface="Calibri"/>
                          </a:rPr>
                          <a:t>Iyer</a:t>
                        </a:r>
                        <a:r>
                          <a:rPr lang="en-US" sz="1100" u="none" strike="noStrike" cap="none" dirty="0">
                            <a:latin typeface="Calibri"/>
                            <a:ea typeface="Calibri"/>
                            <a:cs typeface="Calibri"/>
                            <a:sym typeface="Calibri"/>
                          </a:rPr>
                          <a:t>)</a:t>
                        </a:r>
                        <a:endParaRPr sz="1100" u="none" strike="noStrike" cap="none" dirty="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Feb 15</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Agriculture and Land System (Dr. Xin Zhao)</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Feb 22</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Water System (Dr. Neal Graham)</a:t>
                        </a:r>
                        <a:endParaRPr sz="1100" u="none" strike="noStrike" cap="none" dirty="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Mar 1</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Food-Energy-Water Nexus (Dr. Tom Wild)</a:t>
                        </a:r>
                        <a:endParaRPr sz="1100" u="none" strike="noStrike" cap="none" dirty="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6" name="Google Shape;126;p5"/>
            <p:cNvSpPr txBox="1"/>
            <p:nvPr/>
          </p:nvSpPr>
          <p:spPr>
            <a:xfrm>
              <a:off x="1255151" y="4934828"/>
              <a:ext cx="2170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Relevant Lectures</a:t>
              </a:r>
              <a:endParaRPr sz="1800" b="0" i="0" u="none" strike="noStrike" cap="none" dirty="0">
                <a:solidFill>
                  <a:schemeClr val="dk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What are the “big questions” being asked today?</a:t>
            </a:r>
            <a:endParaRPr/>
          </a:p>
        </p:txBody>
      </p:sp>
      <p:sp>
        <p:nvSpPr>
          <p:cNvPr id="133" name="Google Shape;133;p6"/>
          <p:cNvSpPr txBox="1">
            <a:spLocks noGrp="1"/>
          </p:cNvSpPr>
          <p:nvPr>
            <p:ph type="body" idx="1"/>
          </p:nvPr>
        </p:nvSpPr>
        <p:spPr>
          <a:xfrm>
            <a:off x="838200" y="1467650"/>
            <a:ext cx="7185660" cy="4998463"/>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0"/>
              </a:spcBef>
              <a:spcAft>
                <a:spcPts val="0"/>
              </a:spcAft>
              <a:buClr>
                <a:schemeClr val="dk1"/>
              </a:buClr>
              <a:buSzPct val="100000"/>
              <a:buNone/>
            </a:pPr>
            <a:r>
              <a:rPr lang="en-US" sz="2400" dirty="0"/>
              <a:t>“What if” questions:</a:t>
            </a:r>
            <a:endParaRPr dirty="0"/>
          </a:p>
          <a:p>
            <a:pPr marL="228600" lvl="0" indent="-228600" algn="l" rtl="0">
              <a:lnSpc>
                <a:spcPct val="100000"/>
              </a:lnSpc>
              <a:spcBef>
                <a:spcPts val="1000"/>
              </a:spcBef>
              <a:spcAft>
                <a:spcPts val="0"/>
              </a:spcAft>
              <a:buClr>
                <a:schemeClr val="dk1"/>
              </a:buClr>
              <a:buSzPct val="100000"/>
              <a:buChar char="•"/>
            </a:pPr>
            <a:r>
              <a:rPr lang="en-US" sz="2400" dirty="0"/>
              <a:t>What would happen to the climate if society takes different development pathways?</a:t>
            </a:r>
            <a:endParaRPr dirty="0"/>
          </a:p>
          <a:p>
            <a:pPr marL="228600" lvl="0" indent="-228600" algn="l" rtl="0">
              <a:lnSpc>
                <a:spcPct val="100000"/>
              </a:lnSpc>
              <a:spcBef>
                <a:spcPts val="1000"/>
              </a:spcBef>
              <a:spcAft>
                <a:spcPts val="0"/>
              </a:spcAft>
              <a:buClr>
                <a:schemeClr val="dk1"/>
              </a:buClr>
              <a:buSzPct val="100000"/>
              <a:buChar char="•"/>
            </a:pPr>
            <a:r>
              <a:rPr lang="en-US" sz="2400" dirty="0"/>
              <a:t>What would happen to food, energy, water, and health if future climate is altered?</a:t>
            </a:r>
            <a:endParaRPr dirty="0"/>
          </a:p>
          <a:p>
            <a:pPr marL="228600" lvl="0" indent="-228600" algn="l" rtl="0">
              <a:lnSpc>
                <a:spcPct val="100000"/>
              </a:lnSpc>
              <a:spcBef>
                <a:spcPts val="1000"/>
              </a:spcBef>
              <a:spcAft>
                <a:spcPts val="0"/>
              </a:spcAft>
              <a:buClr>
                <a:schemeClr val="dk1"/>
              </a:buClr>
              <a:buSzPct val="100000"/>
              <a:buChar char="•"/>
            </a:pPr>
            <a:r>
              <a:rPr lang="en-US" sz="2400" dirty="0"/>
              <a:t>What would happen to land and water if we employ a large amount of negative emission technologies in the energy system like biomass and carbon capture and storage (BECCS)?</a:t>
            </a:r>
            <a:endParaRPr dirty="0"/>
          </a:p>
          <a:p>
            <a:pPr marL="0" lvl="0" indent="0" algn="l" rtl="0">
              <a:lnSpc>
                <a:spcPct val="100000"/>
              </a:lnSpc>
              <a:spcBef>
                <a:spcPts val="1000"/>
              </a:spcBef>
              <a:spcAft>
                <a:spcPts val="0"/>
              </a:spcAft>
              <a:buClr>
                <a:schemeClr val="dk1"/>
              </a:buClr>
              <a:buSzPct val="100000"/>
              <a:buNone/>
            </a:pPr>
            <a:endParaRPr sz="2400" dirty="0"/>
          </a:p>
          <a:p>
            <a:pPr marL="0" lvl="0" indent="0" algn="l" rtl="0">
              <a:lnSpc>
                <a:spcPct val="100000"/>
              </a:lnSpc>
              <a:spcBef>
                <a:spcPts val="1000"/>
              </a:spcBef>
              <a:spcAft>
                <a:spcPts val="0"/>
              </a:spcAft>
              <a:buClr>
                <a:schemeClr val="dk1"/>
              </a:buClr>
              <a:buSzPct val="100000"/>
              <a:buNone/>
            </a:pPr>
            <a:r>
              <a:rPr lang="en-US" sz="2400" dirty="0"/>
              <a:t>“How to” questions:</a:t>
            </a:r>
            <a:endParaRPr dirty="0"/>
          </a:p>
          <a:p>
            <a:pPr marL="228600" lvl="0" indent="-228600" algn="l" rtl="0">
              <a:lnSpc>
                <a:spcPct val="100000"/>
              </a:lnSpc>
              <a:spcBef>
                <a:spcPts val="1000"/>
              </a:spcBef>
              <a:spcAft>
                <a:spcPts val="0"/>
              </a:spcAft>
              <a:buClr>
                <a:schemeClr val="dk1"/>
              </a:buClr>
              <a:buSzPct val="100000"/>
              <a:buChar char="•"/>
            </a:pPr>
            <a:r>
              <a:rPr lang="en-US" sz="2400" dirty="0"/>
              <a:t>How do we achieve the emissions reductions required to hit a temperature target that acceptably limits climate change?</a:t>
            </a:r>
            <a:endParaRPr dirty="0"/>
          </a:p>
          <a:p>
            <a:pPr marL="228600" lvl="0" indent="-228600" algn="l" rtl="0">
              <a:lnSpc>
                <a:spcPct val="100000"/>
              </a:lnSpc>
              <a:spcBef>
                <a:spcPts val="1000"/>
              </a:spcBef>
              <a:spcAft>
                <a:spcPts val="0"/>
              </a:spcAft>
              <a:buClr>
                <a:schemeClr val="dk1"/>
              </a:buClr>
              <a:buSzPct val="100000"/>
              <a:buChar char="•"/>
            </a:pPr>
            <a:r>
              <a:rPr lang="en-US" sz="2400" dirty="0"/>
              <a:t>How can we mitigate climate change while still achieving other societal goals?</a:t>
            </a:r>
            <a:endParaRPr dirty="0"/>
          </a:p>
          <a:p>
            <a:pPr marL="228600" lvl="0" indent="-228600" algn="l" rtl="0">
              <a:lnSpc>
                <a:spcPct val="100000"/>
              </a:lnSpc>
              <a:spcBef>
                <a:spcPts val="1000"/>
              </a:spcBef>
              <a:spcAft>
                <a:spcPts val="0"/>
              </a:spcAft>
              <a:buClr>
                <a:schemeClr val="dk1"/>
              </a:buClr>
              <a:buSzPct val="100000"/>
              <a:buChar char="•"/>
            </a:pPr>
            <a:r>
              <a:rPr lang="en-US" sz="2400" dirty="0"/>
              <a:t>How can we assess our confidence in these predictions?</a:t>
            </a:r>
            <a:endParaRPr dirty="0"/>
          </a:p>
        </p:txBody>
      </p:sp>
      <p:sp>
        <p:nvSpPr>
          <p:cNvPr id="134" name="Google Shape;134;p6"/>
          <p:cNvSpPr/>
          <p:nvPr/>
        </p:nvSpPr>
        <p:spPr>
          <a:xfrm>
            <a:off x="3909060" y="420883"/>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Google Shape;135;p6"/>
          <p:cNvSpPr/>
          <p:nvPr/>
        </p:nvSpPr>
        <p:spPr>
          <a:xfrm>
            <a:off x="3909060" y="-194310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6"/>
          <p:cNvSpPr/>
          <p:nvPr/>
        </p:nvSpPr>
        <p:spPr>
          <a:xfrm>
            <a:off x="3909060" y="-2212657"/>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 name="Group 3">
            <a:extLst>
              <a:ext uri="{FF2B5EF4-FFF2-40B4-BE49-F238E27FC236}">
                <a16:creationId xmlns:a16="http://schemas.microsoft.com/office/drawing/2014/main" id="{6EFCBBA9-EE9F-046F-AD4F-8D381585D622}"/>
              </a:ext>
            </a:extLst>
          </p:cNvPr>
          <p:cNvGrpSpPr/>
          <p:nvPr/>
        </p:nvGrpSpPr>
        <p:grpSpPr>
          <a:xfrm>
            <a:off x="12601471" y="1657986"/>
            <a:ext cx="3568700" cy="4779131"/>
            <a:chOff x="8411210" y="1657986"/>
            <a:chExt cx="3568700" cy="4779131"/>
          </a:xfrm>
        </p:grpSpPr>
        <p:grpSp>
          <p:nvGrpSpPr>
            <p:cNvPr id="2" name="Group 1">
              <a:extLst>
                <a:ext uri="{FF2B5EF4-FFF2-40B4-BE49-F238E27FC236}">
                  <a16:creationId xmlns:a16="http://schemas.microsoft.com/office/drawing/2014/main" id="{73E32DF8-EB2B-41AE-A855-2C405239C8CE}"/>
                </a:ext>
              </a:extLst>
            </p:cNvPr>
            <p:cNvGrpSpPr/>
            <p:nvPr/>
          </p:nvGrpSpPr>
          <p:grpSpPr>
            <a:xfrm>
              <a:off x="8411210" y="1657986"/>
              <a:ext cx="3568700" cy="2005488"/>
              <a:chOff x="8411210" y="1657986"/>
              <a:chExt cx="3568700" cy="2005488"/>
            </a:xfrm>
          </p:grpSpPr>
          <p:graphicFrame>
            <p:nvGraphicFramePr>
              <p:cNvPr id="137" name="Google Shape;137;p6"/>
              <p:cNvGraphicFramePr/>
              <p:nvPr>
                <p:extLst>
                  <p:ext uri="{D42A27DB-BD31-4B8C-83A1-F6EECF244321}">
                    <p14:modId xmlns:p14="http://schemas.microsoft.com/office/powerpoint/2010/main" val="4046394103"/>
                  </p:ext>
                </p:extLst>
              </p:nvPr>
            </p:nvGraphicFramePr>
            <p:xfrm>
              <a:off x="8411210" y="3368834"/>
              <a:ext cx="3568700" cy="29464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Mar 1</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Food-Energy-Water Nexus (Dr. Tom Wild)</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38" name="Google Shape;138;p6"/>
              <p:cNvGraphicFramePr/>
              <p:nvPr>
                <p:extLst>
                  <p:ext uri="{D42A27DB-BD31-4B8C-83A1-F6EECF244321}">
                    <p14:modId xmlns:p14="http://schemas.microsoft.com/office/powerpoint/2010/main" val="2841896785"/>
                  </p:ext>
                </p:extLst>
              </p:nvPr>
            </p:nvGraphicFramePr>
            <p:xfrm>
              <a:off x="8411210" y="1927543"/>
              <a:ext cx="3568700" cy="29464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Mar 15</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Standardized Scenarios (Dr. Brian O’Neill)</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39" name="Google Shape;139;p6"/>
              <p:cNvGraphicFramePr/>
              <p:nvPr>
                <p:extLst>
                  <p:ext uri="{D42A27DB-BD31-4B8C-83A1-F6EECF244321}">
                    <p14:modId xmlns:p14="http://schemas.microsoft.com/office/powerpoint/2010/main" val="3993713622"/>
                  </p:ext>
                </p:extLst>
              </p:nvPr>
            </p:nvGraphicFramePr>
            <p:xfrm>
              <a:off x="8411210" y="1657986"/>
              <a:ext cx="3568700" cy="29464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just"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Feb 1</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Foundations of IAM (Prof. Jae Edmonds)</a:t>
                          </a:r>
                          <a:endParaRPr sz="1100" u="none" strike="noStrike" cap="none" dirty="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grpSp>
          <p:nvGrpSpPr>
            <p:cNvPr id="3" name="Group 2">
              <a:extLst>
                <a:ext uri="{FF2B5EF4-FFF2-40B4-BE49-F238E27FC236}">
                  <a16:creationId xmlns:a16="http://schemas.microsoft.com/office/drawing/2014/main" id="{8C33A1B6-CDC5-4BB2-9898-BDCFFB7B63C7}"/>
                </a:ext>
              </a:extLst>
            </p:cNvPr>
            <p:cNvGrpSpPr/>
            <p:nvPr/>
          </p:nvGrpSpPr>
          <p:grpSpPr>
            <a:xfrm>
              <a:off x="8411210" y="4096009"/>
              <a:ext cx="3568700" cy="2341108"/>
              <a:chOff x="8411210" y="4096009"/>
              <a:chExt cx="3568700" cy="2341108"/>
            </a:xfrm>
          </p:grpSpPr>
          <p:graphicFrame>
            <p:nvGraphicFramePr>
              <p:cNvPr id="140" name="Google Shape;140;p6"/>
              <p:cNvGraphicFramePr/>
              <p:nvPr>
                <p:extLst>
                  <p:ext uri="{D42A27DB-BD31-4B8C-83A1-F6EECF244321}">
                    <p14:modId xmlns:p14="http://schemas.microsoft.com/office/powerpoint/2010/main" val="2101744287"/>
                  </p:ext>
                </p:extLst>
              </p:nvPr>
            </p:nvGraphicFramePr>
            <p:xfrm>
              <a:off x="8411210" y="5079673"/>
              <a:ext cx="3568700" cy="46228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Apr 12</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Mitigation and other SDGs (Prof. Christoph Bertram)</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1" name="Google Shape;141;p6"/>
              <p:cNvGraphicFramePr/>
              <p:nvPr>
                <p:extLst>
                  <p:ext uri="{D42A27DB-BD31-4B8C-83A1-F6EECF244321}">
                    <p14:modId xmlns:p14="http://schemas.microsoft.com/office/powerpoint/2010/main" val="2098132169"/>
                  </p:ext>
                </p:extLst>
              </p:nvPr>
            </p:nvGraphicFramePr>
            <p:xfrm>
              <a:off x="8411210" y="4558309"/>
              <a:ext cx="3568700" cy="29464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Apr 5</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IAM in National Strategies </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2" name="Google Shape;142;p6"/>
              <p:cNvGraphicFramePr/>
              <p:nvPr>
                <p:extLst>
                  <p:ext uri="{D42A27DB-BD31-4B8C-83A1-F6EECF244321}">
                    <p14:modId xmlns:p14="http://schemas.microsoft.com/office/powerpoint/2010/main" val="2627684457"/>
                  </p:ext>
                </p:extLst>
              </p:nvPr>
            </p:nvGraphicFramePr>
            <p:xfrm>
              <a:off x="8411210" y="5974837"/>
              <a:ext cx="3568700" cy="46228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Apr 19</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Uncertainty in IAM and Climate Change </a:t>
                          </a:r>
                          <a:endParaRPr sz="11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(Dr. Steve Smith) </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3" name="Google Shape;143;p6"/>
              <p:cNvGraphicFramePr/>
              <p:nvPr>
                <p:extLst>
                  <p:ext uri="{D42A27DB-BD31-4B8C-83A1-F6EECF244321}">
                    <p14:modId xmlns:p14="http://schemas.microsoft.com/office/powerpoint/2010/main" val="1844742152"/>
                  </p:ext>
                </p:extLst>
              </p:nvPr>
            </p:nvGraphicFramePr>
            <p:xfrm>
              <a:off x="8411210" y="5680197"/>
              <a:ext cx="3568700" cy="29464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Mar 29</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Multi-model Comparison (Prof. Leon Clarke)</a:t>
                          </a:r>
                          <a:endParaRPr sz="1100"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44" name="Google Shape;144;p6"/>
              <p:cNvGraphicFramePr/>
              <p:nvPr>
                <p:extLst>
                  <p:ext uri="{D42A27DB-BD31-4B8C-83A1-F6EECF244321}">
                    <p14:modId xmlns:p14="http://schemas.microsoft.com/office/powerpoint/2010/main" val="320193229"/>
                  </p:ext>
                </p:extLst>
              </p:nvPr>
            </p:nvGraphicFramePr>
            <p:xfrm>
              <a:off x="8411210" y="4096009"/>
              <a:ext cx="3568700" cy="462280"/>
            </p:xfrm>
            <a:graphic>
              <a:graphicData uri="http://schemas.openxmlformats.org/drawingml/2006/table">
                <a:tbl>
                  <a:tblPr>
                    <a:noFill/>
                    <a:tableStyleId>{01D99ACA-6826-433F-AE2C-F5338EF5BA77}</a:tableStyleId>
                  </a:tblPr>
                  <a:tblGrid>
                    <a:gridCol w="637600">
                      <a:extLst>
                        <a:ext uri="{9D8B030D-6E8A-4147-A177-3AD203B41FA5}">
                          <a16:colId xmlns:a16="http://schemas.microsoft.com/office/drawing/2014/main" val="20000"/>
                        </a:ext>
                      </a:extLst>
                    </a:gridCol>
                    <a:gridCol w="2931100">
                      <a:extLst>
                        <a:ext uri="{9D8B030D-6E8A-4147-A177-3AD203B41FA5}">
                          <a16:colId xmlns:a16="http://schemas.microsoft.com/office/drawing/2014/main" val="20001"/>
                        </a:ext>
                      </a:extLst>
                    </a:gridCol>
                  </a:tblGrid>
                  <a:tr h="266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u="none" strike="noStrike" cap="none">
                              <a:latin typeface="Calibri"/>
                              <a:ea typeface="Calibri"/>
                              <a:cs typeface="Calibri"/>
                              <a:sym typeface="Calibri"/>
                            </a:rPr>
                            <a:t>Mar 8</a:t>
                          </a:r>
                          <a:endParaRPr sz="1100" b="1" u="none" strike="noStrike" cap="none">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IAM in International Climate Policies </a:t>
                          </a:r>
                          <a:endParaRPr sz="110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(Prof. Nate </a:t>
                          </a:r>
                          <a:r>
                            <a:rPr lang="en-US" sz="1100" u="none" strike="noStrike" cap="none" dirty="0" err="1">
                              <a:latin typeface="Calibri"/>
                              <a:ea typeface="Calibri"/>
                              <a:cs typeface="Calibri"/>
                              <a:sym typeface="Calibri"/>
                            </a:rPr>
                            <a:t>Hultman</a:t>
                          </a:r>
                          <a:r>
                            <a:rPr lang="en-US" sz="1100" u="none" strike="noStrike" cap="none" dirty="0">
                              <a:latin typeface="Calibri"/>
                              <a:ea typeface="Calibri"/>
                              <a:cs typeface="Calibri"/>
                              <a:sym typeface="Calibri"/>
                            </a:rPr>
                            <a:t>)</a:t>
                          </a:r>
                          <a:endParaRPr sz="1100" u="none" strike="noStrike" cap="none" dirty="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Integrated Assessment Models are Designed to Answer These Questions</a:t>
            </a:r>
            <a:endParaRPr dirty="0"/>
          </a:p>
        </p:txBody>
      </p:sp>
      <p:sp>
        <p:nvSpPr>
          <p:cNvPr id="150" name="Google Shape;150;p7"/>
          <p:cNvSpPr txBox="1"/>
          <p:nvPr/>
        </p:nvSpPr>
        <p:spPr>
          <a:xfrm>
            <a:off x="838201" y="1494465"/>
            <a:ext cx="107060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How do we achieve the emissions reductions (nationally and/or globally) required to hit a temperature target that acceptably limits climate change?</a:t>
            </a:r>
            <a:endParaRPr sz="1400" b="0" i="0" u="none" strike="noStrike" cap="none">
              <a:solidFill>
                <a:srgbClr val="000000"/>
              </a:solidFill>
              <a:latin typeface="Arial"/>
              <a:ea typeface="Arial"/>
              <a:cs typeface="Arial"/>
              <a:sym typeface="Arial"/>
            </a:endParaRPr>
          </a:p>
        </p:txBody>
      </p:sp>
      <p:grpSp>
        <p:nvGrpSpPr>
          <p:cNvPr id="154" name="Google Shape;154;p7"/>
          <p:cNvGrpSpPr/>
          <p:nvPr/>
        </p:nvGrpSpPr>
        <p:grpSpPr>
          <a:xfrm>
            <a:off x="731680" y="2801377"/>
            <a:ext cx="5026025" cy="3820271"/>
            <a:chOff x="731680" y="2801377"/>
            <a:chExt cx="5026025" cy="3820271"/>
          </a:xfrm>
        </p:grpSpPr>
        <p:pic>
          <p:nvPicPr>
            <p:cNvPr id="155" name="Google Shape;155;p7"/>
            <p:cNvPicPr preferRelativeResize="0"/>
            <p:nvPr/>
          </p:nvPicPr>
          <p:blipFill rotWithShape="1">
            <a:blip r:embed="rId3">
              <a:alphaModFix/>
            </a:blip>
            <a:srcRect t="1" b="83978"/>
            <a:stretch/>
          </p:blipFill>
          <p:spPr>
            <a:xfrm>
              <a:off x="1214280" y="2801377"/>
              <a:ext cx="4543425" cy="687681"/>
            </a:xfrm>
            <a:prstGeom prst="rect">
              <a:avLst/>
            </a:prstGeom>
            <a:noFill/>
            <a:ln>
              <a:noFill/>
            </a:ln>
          </p:spPr>
        </p:pic>
        <p:pic>
          <p:nvPicPr>
            <p:cNvPr id="156" name="Google Shape;156;p7"/>
            <p:cNvPicPr preferRelativeResize="0"/>
            <p:nvPr/>
          </p:nvPicPr>
          <p:blipFill rotWithShape="1">
            <a:blip r:embed="rId3">
              <a:alphaModFix/>
            </a:blip>
            <a:srcRect t="27019"/>
            <a:stretch/>
          </p:blipFill>
          <p:spPr>
            <a:xfrm>
              <a:off x="731680" y="3500444"/>
              <a:ext cx="4543425" cy="3121204"/>
            </a:xfrm>
            <a:prstGeom prst="rect">
              <a:avLst/>
            </a:prstGeom>
            <a:noFill/>
            <a:ln>
              <a:noFill/>
            </a:ln>
          </p:spPr>
        </p:pic>
      </p:grpSp>
      <p:sp>
        <p:nvSpPr>
          <p:cNvPr id="157" name="Google Shape;157;p7"/>
          <p:cNvSpPr txBox="1"/>
          <p:nvPr/>
        </p:nvSpPr>
        <p:spPr>
          <a:xfrm>
            <a:off x="2404069" y="2358600"/>
            <a:ext cx="12635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“What if” </a:t>
            </a:r>
            <a:endParaRPr sz="1800" b="1" i="0" u="none" strike="noStrike" cap="none">
              <a:solidFill>
                <a:schemeClr val="dk1"/>
              </a:solidFill>
              <a:latin typeface="Arial"/>
              <a:ea typeface="Arial"/>
              <a:cs typeface="Arial"/>
              <a:sym typeface="Arial"/>
            </a:endParaRPr>
          </a:p>
        </p:txBody>
      </p:sp>
      <p:sp>
        <p:nvSpPr>
          <p:cNvPr id="158" name="Google Shape;158;p7"/>
          <p:cNvSpPr txBox="1"/>
          <p:nvPr/>
        </p:nvSpPr>
        <p:spPr>
          <a:xfrm>
            <a:off x="8524354" y="2059413"/>
            <a:ext cx="126357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“How to”</a:t>
            </a:r>
            <a:endParaRPr sz="1800" b="1"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6668475E-70D2-1BEC-B37A-1E51C6AE991A}"/>
              </a:ext>
            </a:extLst>
          </p:cNvPr>
          <p:cNvPicPr>
            <a:picLocks noChangeAspect="1"/>
          </p:cNvPicPr>
          <p:nvPr/>
        </p:nvPicPr>
        <p:blipFill rotWithShape="1">
          <a:blip r:embed="rId4"/>
          <a:srcRect r="31579"/>
          <a:stretch/>
        </p:blipFill>
        <p:spPr>
          <a:xfrm>
            <a:off x="6358070" y="2428745"/>
            <a:ext cx="5607779" cy="40182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4867</TotalTime>
  <Words>3859</Words>
  <Application>Microsoft Office PowerPoint</Application>
  <PresentationFormat>와이드스크린</PresentationFormat>
  <Paragraphs>599</Paragraphs>
  <Slides>44</Slides>
  <Notes>44</Notes>
  <HiddenSlides>2</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44</vt:i4>
      </vt:variant>
    </vt:vector>
  </HeadingPairs>
  <TitlesOfParts>
    <vt:vector size="52" baseType="lpstr">
      <vt:lpstr>Malgun Gothic</vt:lpstr>
      <vt:lpstr>Open Sans</vt:lpstr>
      <vt:lpstr>Arial</vt:lpstr>
      <vt:lpstr>NTR</vt:lpstr>
      <vt:lpstr>Calibri</vt:lpstr>
      <vt:lpstr>Tahoma</vt:lpstr>
      <vt:lpstr>Wingdings</vt:lpstr>
      <vt:lpstr>1_CGS Template 20190717</vt:lpstr>
      <vt:lpstr>Introduction to Integrated Assessment Modeling</vt:lpstr>
      <vt:lpstr>Bio – Haewon McJeon, PhD</vt:lpstr>
      <vt:lpstr>Self-Introductions</vt:lpstr>
      <vt:lpstr>Agenda</vt:lpstr>
      <vt:lpstr>Society has multiple interconnected goals and challenges</vt:lpstr>
      <vt:lpstr>Coupled Human-Earth Systems</vt:lpstr>
      <vt:lpstr>Some Examples of Complex Sectoral Interactions</vt:lpstr>
      <vt:lpstr>What are the “big questions” being asked today?</vt:lpstr>
      <vt:lpstr>Integrated Assessment Models are Designed to Answer These Questions</vt:lpstr>
      <vt:lpstr>Discussion questions</vt:lpstr>
      <vt:lpstr>What are Integrated Assessment Models (IAMs)?</vt:lpstr>
      <vt:lpstr>IAMs are just one of several different kinds of models used to study climate change</vt:lpstr>
      <vt:lpstr>What are Integrated Assessment Models (IAMs)?</vt:lpstr>
      <vt:lpstr>Two Broad Categories of IAMs</vt:lpstr>
      <vt:lpstr>PowerPoint 프레젠테이션</vt:lpstr>
      <vt:lpstr>What information do IAMs read in and what do they produce</vt:lpstr>
      <vt:lpstr>Classic IAM outputs: emissions pathways</vt:lpstr>
      <vt:lpstr>Classic IAM outputs: emissions pathways</vt:lpstr>
      <vt:lpstr>Classic IAM outputs: energy system transformation</vt:lpstr>
      <vt:lpstr>Classic IAM outputs: energy system transformation</vt:lpstr>
      <vt:lpstr>Classic IAM outputs: land use change</vt:lpstr>
      <vt:lpstr>Discussion questions</vt:lpstr>
      <vt:lpstr>What IAMs do (and what they don’t)</vt:lpstr>
      <vt:lpstr>Detailed sectoral exercises may lack broader context</vt:lpstr>
      <vt:lpstr>Detailed sectoral exercises may lack broader context</vt:lpstr>
      <vt:lpstr>More about the dynamics, less about the numerics</vt:lpstr>
      <vt:lpstr>Unexpected consequences might be missed otherwise</vt:lpstr>
      <vt:lpstr>It often is not a single-sector solution to a problem</vt:lpstr>
      <vt:lpstr>Reference</vt:lpstr>
      <vt:lpstr>Break</vt:lpstr>
      <vt:lpstr>Discussion questions</vt:lpstr>
      <vt:lpstr>Course objectives</vt:lpstr>
      <vt:lpstr>Approaches</vt:lpstr>
      <vt:lpstr>Course schedule and topics</vt:lpstr>
      <vt:lpstr>Course weekly rhythm</vt:lpstr>
      <vt:lpstr>Course evaluation</vt:lpstr>
      <vt:lpstr>All assignments are designed to help you write a better term paper</vt:lpstr>
      <vt:lpstr>Assignment: Paper Critique</vt:lpstr>
      <vt:lpstr>First modeling exercise!</vt:lpstr>
      <vt:lpstr>Global Change Analysis Model</vt:lpstr>
      <vt:lpstr>Downloading and Installing GCAM</vt:lpstr>
      <vt:lpstr>Running GCAM</vt:lpstr>
      <vt:lpstr>Q&amp;A</vt:lpstr>
      <vt:lpstr>Course schedule and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Integrated Assessment Modeling</dc:title>
  <dc:creator>Yiyun Cui</dc:creator>
  <cp:lastModifiedBy>지석 안</cp:lastModifiedBy>
  <cp:revision>27</cp:revision>
  <dcterms:created xsi:type="dcterms:W3CDTF">2021-01-09T17:06:38Z</dcterms:created>
  <dcterms:modified xsi:type="dcterms:W3CDTF">2023-08-30T06:02:56Z</dcterms:modified>
</cp:coreProperties>
</file>